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4"/>
  </p:notesMasterIdLst>
  <p:sldIdLst>
    <p:sldId id="256" r:id="rId2"/>
    <p:sldId id="322" r:id="rId3"/>
    <p:sldId id="318" r:id="rId4"/>
    <p:sldId id="263" r:id="rId5"/>
    <p:sldId id="426" r:id="rId6"/>
    <p:sldId id="427" r:id="rId7"/>
    <p:sldId id="302" r:id="rId8"/>
    <p:sldId id="300" r:id="rId9"/>
    <p:sldId id="428" r:id="rId10"/>
    <p:sldId id="429" r:id="rId11"/>
    <p:sldId id="430" r:id="rId12"/>
    <p:sldId id="431" r:id="rId13"/>
    <p:sldId id="297" r:id="rId14"/>
    <p:sldId id="298" r:id="rId15"/>
    <p:sldId id="299" r:id="rId16"/>
    <p:sldId id="432" r:id="rId17"/>
    <p:sldId id="433" r:id="rId18"/>
    <p:sldId id="434" r:id="rId19"/>
    <p:sldId id="312" r:id="rId20"/>
    <p:sldId id="373" r:id="rId21"/>
    <p:sldId id="374" r:id="rId22"/>
    <p:sldId id="375" r:id="rId23"/>
    <p:sldId id="313" r:id="rId24"/>
    <p:sldId id="314" r:id="rId25"/>
    <p:sldId id="315" r:id="rId26"/>
    <p:sldId id="376" r:id="rId27"/>
    <p:sldId id="377" r:id="rId28"/>
    <p:sldId id="378" r:id="rId29"/>
    <p:sldId id="379" r:id="rId30"/>
    <p:sldId id="380" r:id="rId31"/>
    <p:sldId id="324" r:id="rId32"/>
    <p:sldId id="325" r:id="rId33"/>
    <p:sldId id="326" r:id="rId34"/>
    <p:sldId id="327" r:id="rId35"/>
    <p:sldId id="328" r:id="rId36"/>
    <p:sldId id="371" r:id="rId37"/>
    <p:sldId id="329" r:id="rId38"/>
    <p:sldId id="366" r:id="rId39"/>
    <p:sldId id="365" r:id="rId40"/>
    <p:sldId id="367" r:id="rId41"/>
    <p:sldId id="368" r:id="rId42"/>
    <p:sldId id="370" r:id="rId43"/>
    <p:sldId id="369" r:id="rId44"/>
    <p:sldId id="359" r:id="rId45"/>
    <p:sldId id="360" r:id="rId46"/>
    <p:sldId id="388" r:id="rId47"/>
    <p:sldId id="387" r:id="rId48"/>
    <p:sldId id="389" r:id="rId49"/>
    <p:sldId id="361" r:id="rId50"/>
    <p:sldId id="362" r:id="rId51"/>
    <p:sldId id="363" r:id="rId52"/>
    <p:sldId id="364" r:id="rId53"/>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23"/>
    <p:restoredTop sz="92951"/>
  </p:normalViewPr>
  <p:slideViewPr>
    <p:cSldViewPr>
      <p:cViewPr varScale="1">
        <p:scale>
          <a:sx n="79" d="100"/>
          <a:sy n="79" d="100"/>
        </p:scale>
        <p:origin x="928" y="200"/>
      </p:cViewPr>
      <p:guideLst>
        <p:guide orient="horz" pos="2160"/>
        <p:guide pos="2880"/>
      </p:guideLst>
    </p:cSldViewPr>
  </p:slideViewPr>
  <p:notesTextViewPr>
    <p:cViewPr>
      <p:scale>
        <a:sx n="100" d="100"/>
        <a:sy n="100" d="100"/>
      </p:scale>
      <p:origin x="0" y="0"/>
    </p:cViewPr>
  </p:notesTextViewPr>
  <p:notesViewPr>
    <p:cSldViewPr>
      <p:cViewPr varScale="1">
        <p:scale>
          <a:sx n="71" d="100"/>
          <a:sy n="71" d="100"/>
        </p:scale>
        <p:origin x="-279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1" Type="http://schemas.openxmlformats.org/officeDocument/2006/relationships/image" Target="../media/image15.jpg"/></Relationships>
</file>

<file path=ppt/diagrams/_rels/drawing1.xml.rels><?xml version="1.0" encoding="UTF-8" standalone="yes"?>
<Relationships xmlns="http://schemas.openxmlformats.org/package/2006/relationships"><Relationship Id="rId1" Type="http://schemas.openxmlformats.org/officeDocument/2006/relationships/image" Target="../media/image15.jp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BB0979-ED7D-4653-892B-EA09E05ED46B}" type="doc">
      <dgm:prSet loTypeId="urn:microsoft.com/office/officeart/2005/8/layout/vList3" loCatId="list" qsTypeId="urn:microsoft.com/office/officeart/2005/8/quickstyle/simple4" qsCatId="simple" csTypeId="urn:microsoft.com/office/officeart/2005/8/colors/accent3_1" csCatId="accent3" phldr="1"/>
      <dgm:spPr/>
      <dgm:t>
        <a:bodyPr/>
        <a:lstStyle/>
        <a:p>
          <a:endParaRPr lang="de-DE"/>
        </a:p>
      </dgm:t>
    </dgm:pt>
    <dgm:pt modelId="{67EDD03D-6EE3-4997-8CB2-89EEECE70B90}">
      <dgm:prSet custT="1">
        <dgm:style>
          <a:lnRef idx="0">
            <a:schemeClr val="accent3"/>
          </a:lnRef>
          <a:fillRef idx="3">
            <a:schemeClr val="accent3"/>
          </a:fillRef>
          <a:effectRef idx="3">
            <a:schemeClr val="accent3"/>
          </a:effectRef>
          <a:fontRef idx="minor">
            <a:schemeClr val="lt1"/>
          </a:fontRef>
        </dgm:style>
      </dgm:prSet>
      <dgm:spPr>
        <a:gradFill rotWithShape="0">
          <a:gsLst>
            <a:gs pos="0">
              <a:schemeClr val="accent6">
                <a:lumMod val="75000"/>
              </a:schemeClr>
            </a:gs>
            <a:gs pos="80000">
              <a:schemeClr val="accent3">
                <a:shade val="93000"/>
                <a:satMod val="130000"/>
              </a:schemeClr>
            </a:gs>
            <a:gs pos="100000">
              <a:schemeClr val="accent3">
                <a:shade val="94000"/>
                <a:satMod val="135000"/>
              </a:schemeClr>
            </a:gs>
          </a:gsLst>
          <a:lin ang="7200000" scaled="0"/>
        </a:gradFill>
      </dgm:spPr>
      <dgm:t>
        <a:bodyPr/>
        <a:lstStyle/>
        <a:p>
          <a:pPr algn="ctr" rtl="0"/>
          <a:r>
            <a:rPr lang="en-US" sz="3200">
              <a:latin typeface="Corbel" panose="020B0503020204020204" pitchFamily="34" charset="0"/>
              <a:cs typeface="Calibri" pitchFamily="34" charset="0"/>
            </a:rPr>
            <a:t>Subjectification: “</a:t>
          </a:r>
          <a:r>
            <a:rPr lang="en-US" sz="3200">
              <a:latin typeface="Corbel" panose="020B0503020204020204" pitchFamily="34" charset="0"/>
            </a:rPr>
            <a:t>the development of a grammatically identifiable expression of speaker </a:t>
          </a:r>
          <a:r>
            <a:rPr lang="en-US" sz="3200" b="1">
              <a:solidFill>
                <a:srgbClr val="003366"/>
              </a:solidFill>
              <a:latin typeface="Corbel" panose="020B0503020204020204" pitchFamily="34" charset="0"/>
            </a:rPr>
            <a:t>belief</a:t>
          </a:r>
          <a:r>
            <a:rPr lang="en-US" sz="3200">
              <a:solidFill>
                <a:srgbClr val="003366"/>
              </a:solidFill>
              <a:latin typeface="Corbel" panose="020B0503020204020204" pitchFamily="34" charset="0"/>
            </a:rPr>
            <a:t> </a:t>
          </a:r>
          <a:r>
            <a:rPr lang="en-US" sz="3200">
              <a:latin typeface="Corbel" panose="020B0503020204020204" pitchFamily="34" charset="0"/>
            </a:rPr>
            <a:t>or speaker </a:t>
          </a:r>
          <a:r>
            <a:rPr lang="en-US" sz="3200" b="1">
              <a:solidFill>
                <a:srgbClr val="003366"/>
              </a:solidFill>
              <a:latin typeface="Corbel" panose="020B0503020204020204" pitchFamily="34" charset="0"/>
            </a:rPr>
            <a:t>attitude</a:t>
          </a:r>
          <a:r>
            <a:rPr lang="en-US" sz="3200">
              <a:solidFill>
                <a:srgbClr val="003366"/>
              </a:solidFill>
              <a:latin typeface="Corbel" panose="020B0503020204020204" pitchFamily="34" charset="0"/>
            </a:rPr>
            <a:t> </a:t>
          </a:r>
          <a:r>
            <a:rPr lang="en-US" sz="3200">
              <a:latin typeface="Corbel" panose="020B0503020204020204" pitchFamily="34" charset="0"/>
            </a:rPr>
            <a:t>to what is said” </a:t>
          </a:r>
          <a:r>
            <a:rPr lang="en-US" sz="2400">
              <a:latin typeface="Corbel" panose="020B0503020204020204" pitchFamily="34" charset="0"/>
            </a:rPr>
            <a:t>(Traugott 1995)</a:t>
          </a:r>
          <a:endParaRPr lang="de-DE" sz="2400" dirty="0">
            <a:latin typeface="Corbel" panose="020B0503020204020204" pitchFamily="34" charset="0"/>
          </a:endParaRPr>
        </a:p>
      </dgm:t>
    </dgm:pt>
    <dgm:pt modelId="{D09E4FAF-F8CC-473D-A874-574851343E9F}" type="parTrans" cxnId="{A436F9AC-6814-436B-968D-21B9786E5E56}">
      <dgm:prSet/>
      <dgm:spPr/>
      <dgm:t>
        <a:bodyPr/>
        <a:lstStyle/>
        <a:p>
          <a:endParaRPr lang="de-DE"/>
        </a:p>
      </dgm:t>
    </dgm:pt>
    <dgm:pt modelId="{B5BB19B1-258C-4203-9D4C-E06258BF8C90}" type="sibTrans" cxnId="{A436F9AC-6814-436B-968D-21B9786E5E56}">
      <dgm:prSet/>
      <dgm:spPr/>
      <dgm:t>
        <a:bodyPr/>
        <a:lstStyle/>
        <a:p>
          <a:endParaRPr lang="de-DE"/>
        </a:p>
      </dgm:t>
    </dgm:pt>
    <dgm:pt modelId="{A962CB64-A1F2-4B3D-B9D4-317DFB638DD4}" type="pres">
      <dgm:prSet presAssocID="{71BB0979-ED7D-4653-892B-EA09E05ED46B}" presName="linearFlow" presStyleCnt="0">
        <dgm:presLayoutVars>
          <dgm:dir/>
          <dgm:resizeHandles val="exact"/>
        </dgm:presLayoutVars>
      </dgm:prSet>
      <dgm:spPr/>
    </dgm:pt>
    <dgm:pt modelId="{2035A210-5BAC-421D-9FBA-FE44FCE39A8E}" type="pres">
      <dgm:prSet presAssocID="{67EDD03D-6EE3-4997-8CB2-89EEECE70B90}" presName="composite" presStyleCnt="0"/>
      <dgm:spPr/>
    </dgm:pt>
    <dgm:pt modelId="{E02D0712-4F9B-43EB-97ED-745CFDA33111}" type="pres">
      <dgm:prSet presAssocID="{67EDD03D-6EE3-4997-8CB2-89EEECE70B90}" presName="imgShp" presStyleLbl="fgImgPlace1" presStyleIdx="0" presStyleCnt="1" custScaleX="67103" custScaleY="75077" custLinFactNeighborX="-48299"/>
      <dgm:spPr>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dgm:spPr>
    </dgm:pt>
    <dgm:pt modelId="{4138C2AD-CC2A-4A2F-A590-CE9FA0AA1FC9}" type="pres">
      <dgm:prSet presAssocID="{67EDD03D-6EE3-4997-8CB2-89EEECE70B90}" presName="txShp" presStyleLbl="node1" presStyleIdx="0" presStyleCnt="1" custScaleX="135200" custScaleY="79247" custLinFactNeighborX="2667" custLinFactNeighborY="2821">
        <dgm:presLayoutVars>
          <dgm:bulletEnabled val="1"/>
        </dgm:presLayoutVars>
      </dgm:prSet>
      <dgm:spPr/>
    </dgm:pt>
  </dgm:ptLst>
  <dgm:cxnLst>
    <dgm:cxn modelId="{2597AC89-C6FA-4F8B-BB85-23574B195E8A}" type="presOf" srcId="{67EDD03D-6EE3-4997-8CB2-89EEECE70B90}" destId="{4138C2AD-CC2A-4A2F-A590-CE9FA0AA1FC9}" srcOrd="0" destOrd="0" presId="urn:microsoft.com/office/officeart/2005/8/layout/vList3"/>
    <dgm:cxn modelId="{28E13396-EB47-4C40-8870-C3B54E066171}" type="presOf" srcId="{71BB0979-ED7D-4653-892B-EA09E05ED46B}" destId="{A962CB64-A1F2-4B3D-B9D4-317DFB638DD4}" srcOrd="0" destOrd="0" presId="urn:microsoft.com/office/officeart/2005/8/layout/vList3"/>
    <dgm:cxn modelId="{A436F9AC-6814-436B-968D-21B9786E5E56}" srcId="{71BB0979-ED7D-4653-892B-EA09E05ED46B}" destId="{67EDD03D-6EE3-4997-8CB2-89EEECE70B90}" srcOrd="0" destOrd="0" parTransId="{D09E4FAF-F8CC-473D-A874-574851343E9F}" sibTransId="{B5BB19B1-258C-4203-9D4C-E06258BF8C90}"/>
    <dgm:cxn modelId="{0705A827-AF08-4A89-8CB1-BE8A24BAC229}" type="presParOf" srcId="{A962CB64-A1F2-4B3D-B9D4-317DFB638DD4}" destId="{2035A210-5BAC-421D-9FBA-FE44FCE39A8E}" srcOrd="0" destOrd="0" presId="urn:microsoft.com/office/officeart/2005/8/layout/vList3"/>
    <dgm:cxn modelId="{8DBC43A8-9102-4816-A94F-5552F51C2E23}" type="presParOf" srcId="{2035A210-5BAC-421D-9FBA-FE44FCE39A8E}" destId="{E02D0712-4F9B-43EB-97ED-745CFDA33111}" srcOrd="0" destOrd="0" presId="urn:microsoft.com/office/officeart/2005/8/layout/vList3"/>
    <dgm:cxn modelId="{AFBC60F0-C112-4855-9431-14CB2823AA4C}" type="presParOf" srcId="{2035A210-5BAC-421D-9FBA-FE44FCE39A8E}" destId="{4138C2AD-CC2A-4A2F-A590-CE9FA0AA1FC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38C2AD-CC2A-4A2F-A590-CE9FA0AA1FC9}">
      <dsp:nvSpPr>
        <dsp:cNvPr id="0" name=""/>
        <dsp:cNvSpPr/>
      </dsp:nvSpPr>
      <dsp:spPr>
        <a:xfrm rot="10800000">
          <a:off x="598161" y="554020"/>
          <a:ext cx="7886068" cy="2326299"/>
        </a:xfrm>
        <a:prstGeom prst="homePlate">
          <a:avLst/>
        </a:prstGeom>
        <a:gradFill rotWithShape="0">
          <a:gsLst>
            <a:gs pos="0">
              <a:schemeClr val="accent6">
                <a:lumMod val="75000"/>
              </a:schemeClr>
            </a:gs>
            <a:gs pos="80000">
              <a:schemeClr val="accent3">
                <a:shade val="93000"/>
                <a:satMod val="130000"/>
              </a:schemeClr>
            </a:gs>
            <a:gs pos="100000">
              <a:schemeClr val="accent3">
                <a:shade val="94000"/>
                <a:satMod val="135000"/>
              </a:schemeClr>
            </a:gs>
          </a:gsLst>
          <a:lin ang="7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3"/>
        </a:lnRef>
        <a:fillRef idx="3">
          <a:schemeClr val="accent3"/>
        </a:fillRef>
        <a:effectRef idx="3">
          <a:schemeClr val="accent3"/>
        </a:effectRef>
        <a:fontRef idx="minor">
          <a:schemeClr val="lt1"/>
        </a:fontRef>
      </dsp:style>
      <dsp:txBody>
        <a:bodyPr spcFirstLastPara="0" vert="horz" wrap="square" lIns="1294476" tIns="121920" rIns="227584" bIns="121920" numCol="1" spcCol="1270" anchor="ctr" anchorCtr="0">
          <a:noAutofit/>
        </a:bodyPr>
        <a:lstStyle/>
        <a:p>
          <a:pPr marL="0" lvl="0" indent="0" algn="ctr" defTabSz="1422400" rtl="0">
            <a:lnSpc>
              <a:spcPct val="90000"/>
            </a:lnSpc>
            <a:spcBef>
              <a:spcPct val="0"/>
            </a:spcBef>
            <a:spcAft>
              <a:spcPct val="35000"/>
            </a:spcAft>
            <a:buNone/>
          </a:pPr>
          <a:r>
            <a:rPr lang="en-US" sz="3200" kern="1200">
              <a:latin typeface="Corbel" panose="020B0503020204020204" pitchFamily="34" charset="0"/>
              <a:cs typeface="Calibri" pitchFamily="34" charset="0"/>
            </a:rPr>
            <a:t>Subjectification: “</a:t>
          </a:r>
          <a:r>
            <a:rPr lang="en-US" sz="3200" kern="1200">
              <a:latin typeface="Corbel" panose="020B0503020204020204" pitchFamily="34" charset="0"/>
            </a:rPr>
            <a:t>the development of a grammatically identifiable expression of speaker </a:t>
          </a:r>
          <a:r>
            <a:rPr lang="en-US" sz="3200" b="1" kern="1200">
              <a:solidFill>
                <a:srgbClr val="003366"/>
              </a:solidFill>
              <a:latin typeface="Corbel" panose="020B0503020204020204" pitchFamily="34" charset="0"/>
            </a:rPr>
            <a:t>belief</a:t>
          </a:r>
          <a:r>
            <a:rPr lang="en-US" sz="3200" kern="1200">
              <a:solidFill>
                <a:srgbClr val="003366"/>
              </a:solidFill>
              <a:latin typeface="Corbel" panose="020B0503020204020204" pitchFamily="34" charset="0"/>
            </a:rPr>
            <a:t> </a:t>
          </a:r>
          <a:r>
            <a:rPr lang="en-US" sz="3200" kern="1200">
              <a:latin typeface="Corbel" panose="020B0503020204020204" pitchFamily="34" charset="0"/>
            </a:rPr>
            <a:t>or speaker </a:t>
          </a:r>
          <a:r>
            <a:rPr lang="en-US" sz="3200" b="1" kern="1200">
              <a:solidFill>
                <a:srgbClr val="003366"/>
              </a:solidFill>
              <a:latin typeface="Corbel" panose="020B0503020204020204" pitchFamily="34" charset="0"/>
            </a:rPr>
            <a:t>attitude</a:t>
          </a:r>
          <a:r>
            <a:rPr lang="en-US" sz="3200" kern="1200">
              <a:solidFill>
                <a:srgbClr val="003366"/>
              </a:solidFill>
              <a:latin typeface="Corbel" panose="020B0503020204020204" pitchFamily="34" charset="0"/>
            </a:rPr>
            <a:t> </a:t>
          </a:r>
          <a:r>
            <a:rPr lang="en-US" sz="3200" kern="1200">
              <a:latin typeface="Corbel" panose="020B0503020204020204" pitchFamily="34" charset="0"/>
            </a:rPr>
            <a:t>to what is said” </a:t>
          </a:r>
          <a:r>
            <a:rPr lang="en-US" sz="2400" kern="1200">
              <a:latin typeface="Corbel" panose="020B0503020204020204" pitchFamily="34" charset="0"/>
            </a:rPr>
            <a:t>(Traugott 1995)</a:t>
          </a:r>
          <a:endParaRPr lang="de-DE" sz="2400" kern="1200" dirty="0">
            <a:latin typeface="Corbel" panose="020B0503020204020204" pitchFamily="34" charset="0"/>
          </a:endParaRPr>
        </a:p>
      </dsp:txBody>
      <dsp:txXfrm rot="10800000">
        <a:off x="1179736" y="554020"/>
        <a:ext cx="7304493" cy="2326299"/>
      </dsp:txXfrm>
    </dsp:sp>
    <dsp:sp modelId="{E02D0712-4F9B-43EB-97ED-745CFDA33111}">
      <dsp:nvSpPr>
        <dsp:cNvPr id="0" name=""/>
        <dsp:cNvSpPr/>
      </dsp:nvSpPr>
      <dsp:spPr>
        <a:xfrm>
          <a:off x="0" y="532415"/>
          <a:ext cx="1969811" cy="220388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999409-B4E9-4F09-BD77-4F3ECD97275F}" type="datetimeFigureOut">
              <a:rPr lang="de-DE" smtClean="0"/>
              <a:t>18.03.24</a:t>
            </a:fld>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0D2F843-3D3D-4773-8BC9-8ABDF58A2738}" type="slidenum">
              <a:rPr lang="de-DE" smtClean="0"/>
              <a:t>‹#›</a:t>
            </a:fld>
            <a:endParaRPr lang="de-DE"/>
          </a:p>
        </p:txBody>
      </p:sp>
    </p:spTree>
    <p:extLst>
      <p:ext uri="{BB962C8B-B14F-4D97-AF65-F5344CB8AC3E}">
        <p14:creationId xmlns:p14="http://schemas.microsoft.com/office/powerpoint/2010/main" val="3841047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Syngraphem:</a:t>
            </a:r>
            <a:r>
              <a:rPr lang="de-DE" baseline="0"/>
              <a:t> Ein Graphem, das </a:t>
            </a:r>
            <a:r>
              <a:rPr lang="de-DE" b="1" baseline="0"/>
              <a:t>zusammen mit </a:t>
            </a:r>
            <a:r>
              <a:rPr lang="de-DE" b="0" baseline="0"/>
              <a:t>anderen Graphemen auftritt. Alle Interpunktionszeichen sind Syngrapheme.</a:t>
            </a:r>
            <a:endParaRPr lang="de-DE"/>
          </a:p>
        </p:txBody>
      </p:sp>
      <p:sp>
        <p:nvSpPr>
          <p:cNvPr id="4" name="Foliennummernplatzhalter 3"/>
          <p:cNvSpPr>
            <a:spLocks noGrp="1"/>
          </p:cNvSpPr>
          <p:nvPr>
            <p:ph type="sldNum" sz="quarter" idx="10"/>
          </p:nvPr>
        </p:nvSpPr>
        <p:spPr/>
        <p:txBody>
          <a:bodyPr/>
          <a:lstStyle/>
          <a:p>
            <a:fld id="{8C37CD91-9336-4D29-B703-F68FB26B3122}" type="slidenum">
              <a:rPr lang="en-US" smtClean="0"/>
              <a:t>8</a:t>
            </a:fld>
            <a:endParaRPr lang="en-US"/>
          </a:p>
        </p:txBody>
      </p:sp>
    </p:spTree>
    <p:extLst>
      <p:ext uri="{BB962C8B-B14F-4D97-AF65-F5344CB8AC3E}">
        <p14:creationId xmlns:p14="http://schemas.microsoft.com/office/powerpoint/2010/main" val="2614383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Virtuelles Korpus: </a:t>
            </a:r>
            <a:r>
              <a:rPr lang="en-GB" sz="1200"/>
              <a:t>Dabei kann ein Dokument gleichzeitig in mehreren virtuellen Korpora enthalten sein (deshalb "virtuell"). Es gibt z.B. das virtuelle Korpus "public", das alle öffentlich verfügbaren Dokumente geschriebener Sprache enthält (darunter auch das Korpus des St. Galler Tagblatts. </a:t>
            </a:r>
            <a:br>
              <a:rPr lang="en-GB" sz="1200"/>
            </a:br>
            <a:r>
              <a:rPr lang="en-GB" sz="1200"/>
              <a:t>Der Clou hier ist, dass man selber virtuelle Korpora definieren kann. Wenn man sich z.B. für Schweizer Pressesprache interessiert, definiert man sich ein virtuelles Korpus, das alle verfügbaren Schweizer Zeitungen enthält. </a:t>
            </a:r>
          </a:p>
          <a:p>
            <a:endParaRPr lang="en-US"/>
          </a:p>
        </p:txBody>
      </p:sp>
      <p:sp>
        <p:nvSpPr>
          <p:cNvPr id="4" name="Slide Number Placeholder 3"/>
          <p:cNvSpPr>
            <a:spLocks noGrp="1"/>
          </p:cNvSpPr>
          <p:nvPr>
            <p:ph type="sldNum" sz="quarter" idx="5"/>
          </p:nvPr>
        </p:nvSpPr>
        <p:spPr/>
        <p:txBody>
          <a:bodyPr/>
          <a:lstStyle/>
          <a:p>
            <a:fld id="{40D2F843-3D3D-4773-8BC9-8ABDF58A2738}" type="slidenum">
              <a:rPr lang="de-DE" smtClean="0"/>
              <a:t>48</a:t>
            </a:fld>
            <a:endParaRPr lang="de-DE"/>
          </a:p>
        </p:txBody>
      </p:sp>
    </p:spTree>
    <p:extLst>
      <p:ext uri="{BB962C8B-B14F-4D97-AF65-F5344CB8AC3E}">
        <p14:creationId xmlns:p14="http://schemas.microsoft.com/office/powerpoint/2010/main" val="1270139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Die regulären</a:t>
            </a:r>
            <a:r>
              <a:rPr lang="en-US" baseline="0"/>
              <a:t> Ausdrücke sind anders als sonst – man beachte v.a. das + und das ?: das ? funktioniert hier wie der . anderswo, das + wie .? - statt .* kann man hier aber das Fragezeichen mit * kombinieren.</a:t>
            </a:r>
          </a:p>
          <a:p>
            <a:r>
              <a:rPr lang="en-US" baseline="0"/>
              <a:t>Für KWIC: Lookahead assertion (?&lt;=^..... )</a:t>
            </a:r>
          </a:p>
          <a:p>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50</a:t>
            </a:fld>
            <a:endParaRPr lang="de-DE"/>
          </a:p>
        </p:txBody>
      </p:sp>
    </p:spTree>
    <p:extLst>
      <p:ext uri="{BB962C8B-B14F-4D97-AF65-F5344CB8AC3E}">
        <p14:creationId xmlns:p14="http://schemas.microsoft.com/office/powerpoint/2010/main" val="1954510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12</a:t>
            </a:fld>
            <a:endParaRPr lang="de-DE"/>
          </a:p>
        </p:txBody>
      </p:sp>
    </p:spTree>
    <p:extLst>
      <p:ext uri="{BB962C8B-B14F-4D97-AF65-F5344CB8AC3E}">
        <p14:creationId xmlns:p14="http://schemas.microsoft.com/office/powerpoint/2010/main" val="70944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a:t>Direktreferenz: Beispielsweise kann das Wort "Hund" auf alle möglichen Hunde referieren, vom Chiwawa bis zum Pitbull. Nur im Kontext kann es sich ggf. auf genau einen bestimmten Hund beziehen.</a:t>
            </a:r>
          </a:p>
        </p:txBody>
      </p:sp>
      <p:sp>
        <p:nvSpPr>
          <p:cNvPr id="4" name="Slide Number Placeholder 3"/>
          <p:cNvSpPr>
            <a:spLocks noGrp="1"/>
          </p:cNvSpPr>
          <p:nvPr>
            <p:ph type="sldNum" sz="quarter" idx="5"/>
          </p:nvPr>
        </p:nvSpPr>
        <p:spPr/>
        <p:txBody>
          <a:bodyPr/>
          <a:lstStyle/>
          <a:p>
            <a:fld id="{40D2F843-3D3D-4773-8BC9-8ABDF58A2738}" type="slidenum">
              <a:rPr lang="de-DE" smtClean="0"/>
              <a:t>20</a:t>
            </a:fld>
            <a:endParaRPr lang="de-DE"/>
          </a:p>
        </p:txBody>
      </p:sp>
    </p:spTree>
    <p:extLst>
      <p:ext uri="{BB962C8B-B14F-4D97-AF65-F5344CB8AC3E}">
        <p14:creationId xmlns:p14="http://schemas.microsoft.com/office/powerpoint/2010/main" val="3919597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a:t>allerdings: umstrittene Kategorie und keine sehr einheitliche Klasse von Wortbildungseinheiten. </a:t>
            </a:r>
          </a:p>
          <a:p>
            <a:r>
              <a:rPr lang="en-US"/>
              <a:t>"</a:t>
            </a:r>
            <a:r>
              <a:rPr lang="en-GB" sz="1200" kern="1200">
                <a:solidFill>
                  <a:schemeClr val="tx1"/>
                </a:solidFill>
                <a:effectLst/>
                <a:latin typeface="+mn-lt"/>
                <a:ea typeface="+mn-ea"/>
                <a:cs typeface="+mn-cs"/>
              </a:rPr>
              <a:t>Auch bestimmte indigene Wortsegmente kann man den Konfixen zuordnen, allerdings stellen sie eine Randerscheinung dar. Es handelt sich um wenige Einheiten, die in älteren Sprachstufen Lexeme waren, heute aber infolge ihrer Archaisierung nicht mehr wortfähig sind wie lotter-, schwieger-, stief-, winz-, -falt, in Lotterwirtschaft, Schwiegervater, Stiefsohn, Winzling, Einfalt (zur Abgrenzung von Konfix und unikalem Morphem ¢1.6.5). Sie sind weitgehend inaktiv, wenngleich gelegentlich Okkasionalismen wie Stiefhund, Schwiegermonster (Filmtitel), Winzort begegnen. Ein Grenzfall ist -wart: Als positionsfestes Zweitglied begegnet -wart in Geräte-, Haus-, Platz-, Tank-, Torwart, als Substantiv ist es veraltet (Wart ,Hüter, Aufseher‘).</a:t>
            </a:r>
            <a:r>
              <a:rPr lang="en-US" sz="1200" kern="1200">
                <a:solidFill>
                  <a:schemeClr val="tx1"/>
                </a:solidFill>
                <a:effectLst/>
                <a:latin typeface="+mn-lt"/>
                <a:ea typeface="+mn-ea"/>
                <a:cs typeface="+mn-cs"/>
              </a:rPr>
              <a:t>"</a:t>
            </a:r>
            <a:endParaRPr lang="en-GB"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0D2F843-3D3D-4773-8BC9-8ABDF58A2738}" type="slidenum">
              <a:rPr lang="de-DE" smtClean="0"/>
              <a:t>21</a:t>
            </a:fld>
            <a:endParaRPr lang="de-DE"/>
          </a:p>
        </p:txBody>
      </p:sp>
    </p:spTree>
    <p:extLst>
      <p:ext uri="{BB962C8B-B14F-4D97-AF65-F5344CB8AC3E}">
        <p14:creationId xmlns:p14="http://schemas.microsoft.com/office/powerpoint/2010/main" val="1171406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DE"/>
              <a:t>misconduct in office – societal scandals of politicians (e.g. extramarital affairs), societal scandals more generally, boulevard</a:t>
            </a:r>
          </a:p>
        </p:txBody>
      </p:sp>
      <p:sp>
        <p:nvSpPr>
          <p:cNvPr id="4" name="Slide Number Placeholder 3"/>
          <p:cNvSpPr>
            <a:spLocks noGrp="1"/>
          </p:cNvSpPr>
          <p:nvPr>
            <p:ph type="sldNum" sz="quarter" idx="5"/>
          </p:nvPr>
        </p:nvSpPr>
        <p:spPr/>
        <p:txBody>
          <a:bodyPr/>
          <a:lstStyle/>
          <a:p>
            <a:fld id="{40D2F843-3D3D-4773-8BC9-8ABDF58A2738}" type="slidenum">
              <a:rPr lang="de-DE" smtClean="0"/>
              <a:t>25</a:t>
            </a:fld>
            <a:endParaRPr lang="de-DE"/>
          </a:p>
        </p:txBody>
      </p:sp>
    </p:spTree>
    <p:extLst>
      <p:ext uri="{BB962C8B-B14F-4D97-AF65-F5344CB8AC3E}">
        <p14:creationId xmlns:p14="http://schemas.microsoft.com/office/powerpoint/2010/main" val="1159239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a:t>ähnl. engl. bloody: bei der Uraufführung von Bernard Shaws Pygmalion noch skandalträchtig, heute fast schon euphemistisch</a:t>
            </a:r>
          </a:p>
        </p:txBody>
      </p:sp>
      <p:sp>
        <p:nvSpPr>
          <p:cNvPr id="4" name="Slide Number Placeholder 3"/>
          <p:cNvSpPr>
            <a:spLocks noGrp="1"/>
          </p:cNvSpPr>
          <p:nvPr>
            <p:ph type="sldNum" sz="quarter" idx="5"/>
          </p:nvPr>
        </p:nvSpPr>
        <p:spPr/>
        <p:txBody>
          <a:bodyPr/>
          <a:lstStyle/>
          <a:p>
            <a:fld id="{40D2F843-3D3D-4773-8BC9-8ABDF58A2738}" type="slidenum">
              <a:rPr lang="de-DE" smtClean="0"/>
              <a:t>28</a:t>
            </a:fld>
            <a:endParaRPr lang="de-DE"/>
          </a:p>
        </p:txBody>
      </p:sp>
    </p:spTree>
    <p:extLst>
      <p:ext uri="{BB962C8B-B14F-4D97-AF65-F5344CB8AC3E}">
        <p14:creationId xmlns:p14="http://schemas.microsoft.com/office/powerpoint/2010/main" val="1880794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a:t>Halliday &amp; Hasan unterscheiden drei funktionale Domänen von Sprache: die ideationale, textuelle und interpersonale Komponente. Grob gesagt, entspricht dabei die textuelle Ebene der sprachlichen oberflächenstruktur. Die ideationale Domäne bezieht sich auf den kulturellen Kontext, während die interpersonale Komponente sich auf den unmittelbaren interaktionalen Kontext bezieht.</a:t>
            </a:r>
          </a:p>
        </p:txBody>
      </p:sp>
      <p:sp>
        <p:nvSpPr>
          <p:cNvPr id="4" name="Slide Number Placeholder 3"/>
          <p:cNvSpPr>
            <a:spLocks noGrp="1"/>
          </p:cNvSpPr>
          <p:nvPr>
            <p:ph type="sldNum" sz="quarter" idx="5"/>
          </p:nvPr>
        </p:nvSpPr>
        <p:spPr/>
        <p:txBody>
          <a:bodyPr/>
          <a:lstStyle/>
          <a:p>
            <a:fld id="{40D2F843-3D3D-4773-8BC9-8ABDF58A2738}" type="slidenum">
              <a:rPr lang="de-DE" smtClean="0"/>
              <a:t>29</a:t>
            </a:fld>
            <a:endParaRPr lang="de-DE"/>
          </a:p>
        </p:txBody>
      </p:sp>
    </p:spTree>
    <p:extLst>
      <p:ext uri="{BB962C8B-B14F-4D97-AF65-F5344CB8AC3E}">
        <p14:creationId xmlns:p14="http://schemas.microsoft.com/office/powerpoint/2010/main" val="2094588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a:t>CAB = Cascading Analysis Broker – Wortformnormalisierungs- und Lemmatisierungs-Tool des DTA</a:t>
            </a:r>
          </a:p>
        </p:txBody>
      </p:sp>
      <p:sp>
        <p:nvSpPr>
          <p:cNvPr id="4" name="Slide Number Placeholder 3"/>
          <p:cNvSpPr>
            <a:spLocks noGrp="1"/>
          </p:cNvSpPr>
          <p:nvPr>
            <p:ph type="sldNum" sz="quarter" idx="5"/>
          </p:nvPr>
        </p:nvSpPr>
        <p:spPr/>
        <p:txBody>
          <a:bodyPr/>
          <a:lstStyle/>
          <a:p>
            <a:fld id="{40D2F843-3D3D-4773-8BC9-8ABDF58A2738}" type="slidenum">
              <a:rPr lang="de-DE" smtClean="0"/>
              <a:t>36</a:t>
            </a:fld>
            <a:endParaRPr lang="de-DE"/>
          </a:p>
        </p:txBody>
      </p:sp>
    </p:spTree>
    <p:extLst>
      <p:ext uri="{BB962C8B-B14F-4D97-AF65-F5344CB8AC3E}">
        <p14:creationId xmlns:p14="http://schemas.microsoft.com/office/powerpoint/2010/main" val="3615704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Lösungen: 1.</a:t>
            </a:r>
            <a:r>
              <a:rPr lang="en-US" baseline="0"/>
              <a:t> @König, 2. $l=laufen, 3. "/^W(a|ä)gen$/ with $p=NN" – Pluralformen von "Wagen" müssen manuell gesucht werden, weil Numerus nicht getaggt; 4. </a:t>
            </a:r>
            <a:r>
              <a:rPr lang="de-DE" baseline="0"/>
              <a:t>"$p=/ADJ./ #0 $l=werden" || "$l=werden #0 $p=/ADJ./" oder höherer Abstand für Ergebnisse mit Material zwischen ADJ und werden; 5. "$l=weil #0 $p=PPER #0 $p=/V.*/" 6. </a:t>
            </a:r>
            <a:r>
              <a:rPr lang="bg-BG" baseline="0"/>
              <a:t>"/.*\'.*/"</a:t>
            </a:r>
            <a:r>
              <a:rPr lang="de-DE" baseline="0"/>
              <a:t>, 7. </a:t>
            </a:r>
            <a:r>
              <a:rPr lang="en-US" baseline="0"/>
              <a:t>/.*e(r|l)?n$/ with $p=/VV.*/ - r|l ist für tänzeln, jammern; 8. </a:t>
            </a:r>
            <a:r>
              <a:rPr lang="de-DE" baseline="0"/>
              <a:t>@ward || @wurde #less_by_date[1700,1799]......</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37</a:t>
            </a:fld>
            <a:endParaRPr lang="de-DE"/>
          </a:p>
        </p:txBody>
      </p:sp>
    </p:spTree>
    <p:extLst>
      <p:ext uri="{BB962C8B-B14F-4D97-AF65-F5344CB8AC3E}">
        <p14:creationId xmlns:p14="http://schemas.microsoft.com/office/powerpoint/2010/main" val="2897812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a:t>Titelmasterformat durch Klicken bearbeiten</a:t>
            </a:r>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13963701-13B0-4ED5-AFE7-5E9DD23A63DA}" type="datetime1">
              <a:rPr lang="de-DE" smtClean="0"/>
              <a:t>18.03.24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D8C07071-7B9E-4BC6-A2DD-1BFB2F7C966C}" type="datetime1">
              <a:rPr lang="de-DE" smtClean="0"/>
              <a:t>18.03.24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a:t>Titel durch Klicken hinzufügen</a:t>
            </a:r>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E0C0C90-A0EF-4AEB-9444-CFBB27C32A76}" type="datetime1">
              <a:rPr lang="de-DE" smtClean="0"/>
              <a:t>18.03.24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lgn="l">
              <a:defRPr b="1">
                <a:solidFill>
                  <a:schemeClr val="tx2">
                    <a:lumMod val="75000"/>
                  </a:schemeClr>
                </a:solidFill>
              </a:defRPr>
            </a:lvl1p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5E41E576-C112-4770-9B1B-6F5E8AB13F74}" type="datetime1">
              <a:rPr lang="de-DE" smtClean="0"/>
              <a:t>18.03.24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cxnSp>
        <p:nvCxnSpPr>
          <p:cNvPr id="8" name="Gerader Verbinder 7"/>
          <p:cNvCxnSpPr/>
          <p:nvPr userDrawn="1"/>
        </p:nvCxnSpPr>
        <p:spPr>
          <a:xfrm>
            <a:off x="0" y="1484784"/>
            <a:ext cx="9144000" cy="0"/>
          </a:xfrm>
          <a:prstGeom prst="line">
            <a:avLst/>
          </a:prstGeom>
          <a:ln w="28575">
            <a:solidFill>
              <a:srgbClr val="002060"/>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Textmasterformate durch Klicken bearbeiten</a:t>
            </a:r>
          </a:p>
        </p:txBody>
      </p:sp>
      <p:sp>
        <p:nvSpPr>
          <p:cNvPr id="4" name="Datumsplatzhalter 3"/>
          <p:cNvSpPr>
            <a:spLocks noGrp="1"/>
          </p:cNvSpPr>
          <p:nvPr>
            <p:ph type="dt" sz="half" idx="10"/>
          </p:nvPr>
        </p:nvSpPr>
        <p:spPr/>
        <p:txBody>
          <a:bodyPr/>
          <a:lstStyle/>
          <a:p>
            <a:fld id="{4C9B0629-78F9-4BC3-90B1-5DE72FA55699}" type="datetime1">
              <a:rPr lang="de-DE" smtClean="0"/>
              <a:t>18.03.24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8D042B13-6429-44F7-A85E-190F680998D1}" type="datetime1">
              <a:rPr lang="de-DE" smtClean="0"/>
              <a:t>18.03.24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2F5A3CDF-07FC-4F8C-81C8-A28F058F5775}" type="datetime1">
              <a:rPr lang="de-DE" smtClean="0"/>
              <a:t>18.03.24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8BBFF9B9-94CE-4315-9178-ECE6823DAA87}" type="datetime1">
              <a:rPr lang="de-DE" smtClean="0"/>
              <a:t>18.03.24</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BBF92FE-655E-43B2-B835-11A2A3D6E090}" type="datetime1">
              <a:rPr lang="de-DE" smtClean="0"/>
              <a:t>18.03.24</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fld id="{9ED42B71-6617-4BF8-86A0-90FDA5409FA7}" type="datetime1">
              <a:rPr lang="de-DE" smtClean="0"/>
              <a:t>18.03.24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fld id="{B2601AD0-8A8F-4482-A330-59DAC943269F}" type="datetime1">
              <a:rPr lang="de-DE" smtClean="0"/>
              <a:t>18.03.24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C84859-740E-4651-9040-A598032C87A2}" type="datetime1">
              <a:rPr lang="de-DE" smtClean="0"/>
              <a:t>18.03.24</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AE60A-B69C-4790-82F7-3882EDF23186}" type="slidenum">
              <a:rPr lang="de-DE" smtClean="0"/>
              <a:t>‹#›</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Corbel" panose="020B0503020204020204"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Corbel" panose="020B050302020402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orbel" panose="020B050302020402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orbel" panose="020B050302020402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25218" y="2132856"/>
            <a:ext cx="8784976" cy="1470025"/>
          </a:xfrm>
        </p:spPr>
        <p:txBody>
          <a:bodyPr>
            <a:normAutofit/>
          </a:bodyPr>
          <a:lstStyle/>
          <a:p>
            <a:r>
              <a:rPr lang="en-US" sz="6000" b="1">
                <a:solidFill>
                  <a:prstClr val="black"/>
                </a:solidFill>
              </a:rPr>
              <a:t>German Text Archive / DWDS &amp; Case Studies</a:t>
            </a:r>
            <a:endParaRPr lang="de-DE" sz="5400">
              <a:solidFill>
                <a:schemeClr val="tx1">
                  <a:lumMod val="50000"/>
                  <a:lumOff val="50000"/>
                </a:schemeClr>
              </a:solidFill>
            </a:endParaRPr>
          </a:p>
        </p:txBody>
      </p:sp>
      <p:sp>
        <p:nvSpPr>
          <p:cNvPr id="4" name="Untertitel 3"/>
          <p:cNvSpPr>
            <a:spLocks noGrp="1"/>
          </p:cNvSpPr>
          <p:nvPr>
            <p:ph type="subTitle" idx="1"/>
          </p:nvPr>
        </p:nvSpPr>
        <p:spPr/>
        <p:txBody>
          <a:bodyPr/>
          <a:lstStyle/>
          <a:p>
            <a:endParaRPr lang="de-DE"/>
          </a:p>
        </p:txBody>
      </p:sp>
    </p:spTree>
    <p:extLst>
      <p:ext uri="{BB962C8B-B14F-4D97-AF65-F5344CB8AC3E}">
        <p14:creationId xmlns:p14="http://schemas.microsoft.com/office/powerpoint/2010/main" val="3518765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From phonographic to morphographic apostrophe</a:t>
            </a:r>
          </a:p>
        </p:txBody>
      </p:sp>
      <p:sp>
        <p:nvSpPr>
          <p:cNvPr id="3" name="Inhaltsplatzhalter 2"/>
          <p:cNvSpPr>
            <a:spLocks noGrp="1"/>
          </p:cNvSpPr>
          <p:nvPr>
            <p:ph idx="1"/>
          </p:nvPr>
        </p:nvSpPr>
        <p:spPr/>
        <p:txBody>
          <a:bodyPr/>
          <a:lstStyle/>
          <a:p>
            <a:r>
              <a:rPr lang="en-US"/>
              <a:t>Especially in non-standard writing, the apostrophe can also signal morpheme boundaries</a:t>
            </a:r>
          </a:p>
          <a:p>
            <a:r>
              <a:rPr lang="en-US"/>
              <a:t>Scherer (2013): Howe frequent is the morphographic apostrophe in written German, and which factors determine its use?</a:t>
            </a:r>
          </a:p>
        </p:txBody>
      </p:sp>
      <p:sp>
        <p:nvSpPr>
          <p:cNvPr id="4" name="Foliennummernplatzhalter 3"/>
          <p:cNvSpPr>
            <a:spLocks noGrp="1"/>
          </p:cNvSpPr>
          <p:nvPr>
            <p:ph type="sldNum" sz="quarter" idx="12"/>
          </p:nvPr>
        </p:nvSpPr>
        <p:spPr/>
        <p:txBody>
          <a:bodyPr/>
          <a:lstStyle/>
          <a:p>
            <a:fld id="{6C6AE60A-B69C-4790-82F7-3882EDF23186}" type="slidenum">
              <a:rPr lang="de-DE" smtClean="0"/>
              <a:t>10</a:t>
            </a:fld>
            <a:endParaRPr lang="de-DE"/>
          </a:p>
        </p:txBody>
      </p:sp>
    </p:spTree>
    <p:extLst>
      <p:ext uri="{BB962C8B-B14F-4D97-AF65-F5344CB8AC3E}">
        <p14:creationId xmlns:p14="http://schemas.microsoft.com/office/powerpoint/2010/main" val="3840286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Results</a:t>
            </a:r>
          </a:p>
        </p:txBody>
      </p:sp>
      <p:sp>
        <p:nvSpPr>
          <p:cNvPr id="3" name="Inhaltsplatzhalter 2"/>
          <p:cNvSpPr>
            <a:spLocks noGrp="1"/>
          </p:cNvSpPr>
          <p:nvPr>
            <p:ph idx="1"/>
          </p:nvPr>
        </p:nvSpPr>
        <p:spPr/>
        <p:txBody>
          <a:bodyPr>
            <a:normAutofit/>
          </a:bodyPr>
          <a:lstStyle/>
          <a:p>
            <a:r>
              <a:rPr lang="en-US" sz="2800"/>
              <a:t>10-20 % of apostrophes in her corpus are morphographic</a:t>
            </a:r>
          </a:p>
          <a:p>
            <a:r>
              <a:rPr lang="en-US" sz="2800"/>
              <a:t>morphographic apostrophe especially for marking genitives with person names </a:t>
            </a:r>
            <a:r>
              <a:rPr lang="en-US" sz="2800">
                <a:sym typeface="Wingdings" pitchFamily="2" charset="2"/>
              </a:rPr>
              <a:t> prototypical context</a:t>
            </a:r>
            <a:endParaRPr lang="en-US" sz="2800"/>
          </a:p>
        </p:txBody>
      </p:sp>
      <p:sp>
        <p:nvSpPr>
          <p:cNvPr id="4" name="Foliennummernplatzhalter 3"/>
          <p:cNvSpPr>
            <a:spLocks noGrp="1"/>
          </p:cNvSpPr>
          <p:nvPr>
            <p:ph type="sldNum" sz="quarter" idx="12"/>
          </p:nvPr>
        </p:nvSpPr>
        <p:spPr/>
        <p:txBody>
          <a:bodyPr/>
          <a:lstStyle/>
          <a:p>
            <a:fld id="{6C6AE60A-B69C-4790-82F7-3882EDF23186}" type="slidenum">
              <a:rPr lang="de-DE" smtClean="0"/>
              <a:t>11</a:t>
            </a:fld>
            <a:endParaRPr lang="de-DE"/>
          </a:p>
        </p:txBody>
      </p:sp>
      <p:pic>
        <p:nvPicPr>
          <p:cNvPr id="5" name="Bild 4"/>
          <p:cNvPicPr>
            <a:picLocks noChangeAspect="1"/>
          </p:cNvPicPr>
          <p:nvPr/>
        </p:nvPicPr>
        <p:blipFill rotWithShape="1">
          <a:blip r:embed="rId2"/>
          <a:srcRect t="19528" b="22997"/>
          <a:stretch/>
        </p:blipFill>
        <p:spPr>
          <a:xfrm>
            <a:off x="2771800" y="4581128"/>
            <a:ext cx="6372200" cy="2456586"/>
          </a:xfrm>
          <a:prstGeom prst="rect">
            <a:avLst/>
          </a:prstGeom>
        </p:spPr>
      </p:pic>
    </p:spTree>
    <p:extLst>
      <p:ext uri="{BB962C8B-B14F-4D97-AF65-F5344CB8AC3E}">
        <p14:creationId xmlns:p14="http://schemas.microsoft.com/office/powerpoint/2010/main" val="4114501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Results</a:t>
            </a:r>
          </a:p>
        </p:txBody>
      </p:sp>
      <p:sp>
        <p:nvSpPr>
          <p:cNvPr id="3" name="Inhaltsplatzhalter 2"/>
          <p:cNvSpPr>
            <a:spLocks noGrp="1"/>
          </p:cNvSpPr>
          <p:nvPr>
            <p:ph idx="1"/>
          </p:nvPr>
        </p:nvSpPr>
        <p:spPr/>
        <p:txBody>
          <a:bodyPr/>
          <a:lstStyle/>
          <a:p>
            <a:r>
              <a:rPr lang="en-US"/>
              <a:t>functional expansion of apostrophe</a:t>
            </a:r>
          </a:p>
        </p:txBody>
      </p:sp>
      <p:sp>
        <p:nvSpPr>
          <p:cNvPr id="4" name="Foliennummernplatzhalter 3"/>
          <p:cNvSpPr>
            <a:spLocks noGrp="1"/>
          </p:cNvSpPr>
          <p:nvPr>
            <p:ph type="sldNum" sz="quarter" idx="12"/>
          </p:nvPr>
        </p:nvSpPr>
        <p:spPr/>
        <p:txBody>
          <a:bodyPr/>
          <a:lstStyle/>
          <a:p>
            <a:fld id="{6C6AE60A-B69C-4790-82F7-3882EDF23186}" type="slidenum">
              <a:rPr lang="de-DE" smtClean="0"/>
              <a:t>12</a:t>
            </a:fld>
            <a:endParaRPr lang="de-DE"/>
          </a:p>
        </p:txBody>
      </p:sp>
      <p:pic>
        <p:nvPicPr>
          <p:cNvPr id="5" name="Bild 4"/>
          <p:cNvPicPr>
            <a:picLocks noChangeAspect="1"/>
          </p:cNvPicPr>
          <p:nvPr/>
        </p:nvPicPr>
        <p:blipFill>
          <a:blip r:embed="rId3"/>
          <a:stretch>
            <a:fillRect/>
          </a:stretch>
        </p:blipFill>
        <p:spPr>
          <a:xfrm>
            <a:off x="15641" y="2636912"/>
            <a:ext cx="9144000" cy="4353862"/>
          </a:xfrm>
          <a:prstGeom prst="rect">
            <a:avLst/>
          </a:prstGeom>
        </p:spPr>
      </p:pic>
    </p:spTree>
    <p:extLst>
      <p:ext uri="{BB962C8B-B14F-4D97-AF65-F5344CB8AC3E}">
        <p14:creationId xmlns:p14="http://schemas.microsoft.com/office/powerpoint/2010/main" val="3234500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CBFC-4CF2-5240-BE85-4D6FC82C19E5}"/>
              </a:ext>
            </a:extLst>
          </p:cNvPr>
          <p:cNvSpPr>
            <a:spLocks noGrp="1"/>
          </p:cNvSpPr>
          <p:nvPr>
            <p:ph type="title"/>
          </p:nvPr>
        </p:nvSpPr>
        <p:spPr/>
        <p:txBody>
          <a:bodyPr/>
          <a:lstStyle/>
          <a:p>
            <a:r>
              <a:rPr lang="en-US"/>
              <a:t>Apostrophe in the DTA</a:t>
            </a:r>
          </a:p>
        </p:txBody>
      </p:sp>
      <p:pic>
        <p:nvPicPr>
          <p:cNvPr id="4" name="Content Placeholder 3">
            <a:extLst>
              <a:ext uri="{FF2B5EF4-FFF2-40B4-BE49-F238E27FC236}">
                <a16:creationId xmlns:a16="http://schemas.microsoft.com/office/drawing/2014/main" id="{5DFAC323-47BD-8844-B791-B5B8B4FD654B}"/>
              </a:ext>
            </a:extLst>
          </p:cNvPr>
          <p:cNvPicPr>
            <a:picLocks noGrp="1" noChangeAspect="1"/>
          </p:cNvPicPr>
          <p:nvPr>
            <p:ph idx="1"/>
          </p:nvPr>
        </p:nvPicPr>
        <p:blipFill>
          <a:blip r:embed="rId2"/>
          <a:stretch>
            <a:fillRect/>
          </a:stretch>
        </p:blipFill>
        <p:spPr>
          <a:xfrm>
            <a:off x="-1" y="1417638"/>
            <a:ext cx="9032897" cy="4747666"/>
          </a:xfrm>
          <a:prstGeom prst="rect">
            <a:avLst/>
          </a:prstGeom>
        </p:spPr>
      </p:pic>
      <p:sp>
        <p:nvSpPr>
          <p:cNvPr id="5" name="TextBox 4">
            <a:extLst>
              <a:ext uri="{FF2B5EF4-FFF2-40B4-BE49-F238E27FC236}">
                <a16:creationId xmlns:a16="http://schemas.microsoft.com/office/drawing/2014/main" id="{A07D4FB8-A708-C349-8A6E-4BFC16A06DEF}"/>
              </a:ext>
            </a:extLst>
          </p:cNvPr>
          <p:cNvSpPr txBox="1"/>
          <p:nvPr/>
        </p:nvSpPr>
        <p:spPr>
          <a:xfrm>
            <a:off x="4283968" y="6453336"/>
            <a:ext cx="4748928" cy="369332"/>
          </a:xfrm>
          <a:prstGeom prst="rect">
            <a:avLst/>
          </a:prstGeom>
          <a:noFill/>
        </p:spPr>
        <p:txBody>
          <a:bodyPr wrap="square" rtlCol="0">
            <a:spAutoFit/>
          </a:bodyPr>
          <a:lstStyle/>
          <a:p>
            <a:pPr algn="r"/>
            <a:r>
              <a:rPr lang="en-US"/>
              <a:t>(Frequency per million words, Kempf 2019)</a:t>
            </a:r>
          </a:p>
        </p:txBody>
      </p:sp>
    </p:spTree>
    <p:extLst>
      <p:ext uri="{BB962C8B-B14F-4D97-AF65-F5344CB8AC3E}">
        <p14:creationId xmlns:p14="http://schemas.microsoft.com/office/powerpoint/2010/main" val="2127509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C7732-BBFA-0541-89E0-382F2FF3F575}"/>
              </a:ext>
            </a:extLst>
          </p:cNvPr>
          <p:cNvSpPr>
            <a:spLocks noGrp="1"/>
          </p:cNvSpPr>
          <p:nvPr>
            <p:ph type="title"/>
          </p:nvPr>
        </p:nvSpPr>
        <p:spPr/>
        <p:txBody>
          <a:bodyPr/>
          <a:lstStyle/>
          <a:p>
            <a:r>
              <a:rPr lang="en-US"/>
              <a:t>Apostrophe in the DTA</a:t>
            </a:r>
          </a:p>
        </p:txBody>
      </p:sp>
      <p:sp>
        <p:nvSpPr>
          <p:cNvPr id="3" name="Content Placeholder 2">
            <a:extLst>
              <a:ext uri="{FF2B5EF4-FFF2-40B4-BE49-F238E27FC236}">
                <a16:creationId xmlns:a16="http://schemas.microsoft.com/office/drawing/2014/main" id="{33F84195-E792-3248-B03C-37374289F430}"/>
              </a:ext>
            </a:extLst>
          </p:cNvPr>
          <p:cNvSpPr>
            <a:spLocks noGrp="1"/>
          </p:cNvSpPr>
          <p:nvPr>
            <p:ph idx="1"/>
          </p:nvPr>
        </p:nvSpPr>
        <p:spPr>
          <a:xfrm>
            <a:off x="662880" y="6132437"/>
            <a:ext cx="8229600" cy="392907"/>
          </a:xfrm>
        </p:spPr>
        <p:txBody>
          <a:bodyPr>
            <a:noAutofit/>
          </a:bodyPr>
          <a:lstStyle/>
          <a:p>
            <a:pPr marL="0" indent="0" algn="r">
              <a:buNone/>
            </a:pPr>
            <a:r>
              <a:rPr lang="en-US" sz="2000"/>
              <a:t>(only fiction texts, from Kempf 2019)</a:t>
            </a:r>
          </a:p>
        </p:txBody>
      </p:sp>
      <p:pic>
        <p:nvPicPr>
          <p:cNvPr id="4" name="Picture 3">
            <a:extLst>
              <a:ext uri="{FF2B5EF4-FFF2-40B4-BE49-F238E27FC236}">
                <a16:creationId xmlns:a16="http://schemas.microsoft.com/office/drawing/2014/main" id="{FAD124D3-A845-6A49-8C19-2BA0530C9B55}"/>
              </a:ext>
            </a:extLst>
          </p:cNvPr>
          <p:cNvPicPr>
            <a:picLocks noChangeAspect="1"/>
          </p:cNvPicPr>
          <p:nvPr/>
        </p:nvPicPr>
        <p:blipFill>
          <a:blip r:embed="rId2"/>
          <a:stretch>
            <a:fillRect/>
          </a:stretch>
        </p:blipFill>
        <p:spPr>
          <a:xfrm>
            <a:off x="1073150" y="1454150"/>
            <a:ext cx="6997700" cy="3949700"/>
          </a:xfrm>
          <a:prstGeom prst="rect">
            <a:avLst/>
          </a:prstGeom>
        </p:spPr>
      </p:pic>
      <p:sp>
        <p:nvSpPr>
          <p:cNvPr id="5" name="TextBox 4">
            <a:extLst>
              <a:ext uri="{FF2B5EF4-FFF2-40B4-BE49-F238E27FC236}">
                <a16:creationId xmlns:a16="http://schemas.microsoft.com/office/drawing/2014/main" id="{FD7049F8-760A-1F92-1C80-4DA85060AEB6}"/>
              </a:ext>
            </a:extLst>
          </p:cNvPr>
          <p:cNvSpPr txBox="1"/>
          <p:nvPr/>
        </p:nvSpPr>
        <p:spPr>
          <a:xfrm>
            <a:off x="899592" y="5403850"/>
            <a:ext cx="2664296" cy="646331"/>
          </a:xfrm>
          <a:prstGeom prst="rect">
            <a:avLst/>
          </a:prstGeom>
          <a:noFill/>
        </p:spPr>
        <p:txBody>
          <a:bodyPr wrap="square" rtlCol="0">
            <a:spAutoFit/>
          </a:bodyPr>
          <a:lstStyle/>
          <a:p>
            <a:r>
              <a:rPr lang="en-DE" i="1">
                <a:solidFill>
                  <a:srgbClr val="C00000"/>
                </a:solidFill>
              </a:rPr>
              <a:t>schöneren &gt; schön'ren</a:t>
            </a:r>
          </a:p>
          <a:p>
            <a:r>
              <a:rPr lang="en-DE" i="1">
                <a:solidFill>
                  <a:srgbClr val="C00000"/>
                </a:solidFill>
              </a:rPr>
              <a:t>es ist &gt; 's ist</a:t>
            </a:r>
          </a:p>
        </p:txBody>
      </p:sp>
      <p:sp>
        <p:nvSpPr>
          <p:cNvPr id="6" name="TextBox 5">
            <a:extLst>
              <a:ext uri="{FF2B5EF4-FFF2-40B4-BE49-F238E27FC236}">
                <a16:creationId xmlns:a16="http://schemas.microsoft.com/office/drawing/2014/main" id="{77992294-8031-D1C3-4C3C-36C4C08728C1}"/>
              </a:ext>
            </a:extLst>
          </p:cNvPr>
          <p:cNvSpPr txBox="1"/>
          <p:nvPr/>
        </p:nvSpPr>
        <p:spPr>
          <a:xfrm>
            <a:off x="3153073" y="5403849"/>
            <a:ext cx="2664296" cy="646331"/>
          </a:xfrm>
          <a:prstGeom prst="rect">
            <a:avLst/>
          </a:prstGeom>
          <a:noFill/>
        </p:spPr>
        <p:txBody>
          <a:bodyPr wrap="square" rtlCol="0">
            <a:spAutoFit/>
          </a:bodyPr>
          <a:lstStyle/>
          <a:p>
            <a:r>
              <a:rPr lang="en-DE" i="1">
                <a:solidFill>
                  <a:schemeClr val="accent6">
                    <a:lumMod val="75000"/>
                  </a:schemeClr>
                </a:solidFill>
              </a:rPr>
              <a:t>in das &gt; ins</a:t>
            </a:r>
          </a:p>
          <a:p>
            <a:r>
              <a:rPr lang="en-DE" i="1">
                <a:solidFill>
                  <a:schemeClr val="accent6">
                    <a:lumMod val="75000"/>
                  </a:schemeClr>
                </a:solidFill>
              </a:rPr>
              <a:t>gibt es &gt; gibt's</a:t>
            </a:r>
          </a:p>
        </p:txBody>
      </p:sp>
      <p:sp>
        <p:nvSpPr>
          <p:cNvPr id="7" name="TextBox 6">
            <a:extLst>
              <a:ext uri="{FF2B5EF4-FFF2-40B4-BE49-F238E27FC236}">
                <a16:creationId xmlns:a16="http://schemas.microsoft.com/office/drawing/2014/main" id="{6DAAD2E3-B508-361E-6906-E9EBC6F8ADAE}"/>
              </a:ext>
            </a:extLst>
          </p:cNvPr>
          <p:cNvSpPr txBox="1"/>
          <p:nvPr/>
        </p:nvSpPr>
        <p:spPr>
          <a:xfrm>
            <a:off x="4716016" y="5403554"/>
            <a:ext cx="2664296" cy="646331"/>
          </a:xfrm>
          <a:prstGeom prst="rect">
            <a:avLst/>
          </a:prstGeom>
          <a:noFill/>
        </p:spPr>
        <p:txBody>
          <a:bodyPr wrap="square" rtlCol="0">
            <a:spAutoFit/>
          </a:bodyPr>
          <a:lstStyle/>
          <a:p>
            <a:r>
              <a:rPr lang="en-DE" i="1">
                <a:solidFill>
                  <a:srgbClr val="FFC000"/>
                </a:solidFill>
              </a:rPr>
              <a:t>Stefan's</a:t>
            </a:r>
          </a:p>
          <a:p>
            <a:r>
              <a:rPr lang="en-DE" i="1">
                <a:solidFill>
                  <a:srgbClr val="FFC000"/>
                </a:solidFill>
              </a:rPr>
              <a:t>Luise's</a:t>
            </a:r>
          </a:p>
        </p:txBody>
      </p:sp>
      <p:sp>
        <p:nvSpPr>
          <p:cNvPr id="8" name="TextBox 7">
            <a:extLst>
              <a:ext uri="{FF2B5EF4-FFF2-40B4-BE49-F238E27FC236}">
                <a16:creationId xmlns:a16="http://schemas.microsoft.com/office/drawing/2014/main" id="{25C82EA8-A86C-6BE9-5568-02F497002D88}"/>
              </a:ext>
            </a:extLst>
          </p:cNvPr>
          <p:cNvSpPr txBox="1"/>
          <p:nvPr/>
        </p:nvSpPr>
        <p:spPr>
          <a:xfrm>
            <a:off x="5965775" y="5404169"/>
            <a:ext cx="2664296" cy="646331"/>
          </a:xfrm>
          <a:prstGeom prst="rect">
            <a:avLst/>
          </a:prstGeom>
          <a:noFill/>
        </p:spPr>
        <p:txBody>
          <a:bodyPr wrap="square" rtlCol="0">
            <a:spAutoFit/>
          </a:bodyPr>
          <a:lstStyle/>
          <a:p>
            <a:r>
              <a:rPr lang="en-DE" i="1">
                <a:solidFill>
                  <a:srgbClr val="00B050"/>
                </a:solidFill>
              </a:rPr>
              <a:t>Angesicht's</a:t>
            </a:r>
          </a:p>
          <a:p>
            <a:r>
              <a:rPr lang="en-DE" i="1">
                <a:solidFill>
                  <a:srgbClr val="00B050"/>
                </a:solidFill>
              </a:rPr>
              <a:t>Wolff'sche</a:t>
            </a:r>
          </a:p>
        </p:txBody>
      </p:sp>
    </p:spTree>
    <p:extLst>
      <p:ext uri="{BB962C8B-B14F-4D97-AF65-F5344CB8AC3E}">
        <p14:creationId xmlns:p14="http://schemas.microsoft.com/office/powerpoint/2010/main" val="3236253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1104D-0D56-4543-846F-492EE93BCCA1}"/>
              </a:ext>
            </a:extLst>
          </p:cNvPr>
          <p:cNvSpPr>
            <a:spLocks noGrp="1"/>
          </p:cNvSpPr>
          <p:nvPr>
            <p:ph type="title"/>
          </p:nvPr>
        </p:nvSpPr>
        <p:spPr/>
        <p:txBody>
          <a:bodyPr/>
          <a:lstStyle/>
          <a:p>
            <a:r>
              <a:rPr lang="en-US"/>
              <a:t>Morphographic apostrophe in the DTA</a:t>
            </a:r>
          </a:p>
        </p:txBody>
      </p:sp>
      <p:sp>
        <p:nvSpPr>
          <p:cNvPr id="3" name="Content Placeholder 2">
            <a:extLst>
              <a:ext uri="{FF2B5EF4-FFF2-40B4-BE49-F238E27FC236}">
                <a16:creationId xmlns:a16="http://schemas.microsoft.com/office/drawing/2014/main" id="{76B091CA-3614-5345-A1E0-6D9855588455}"/>
              </a:ext>
            </a:extLst>
          </p:cNvPr>
          <p:cNvSpPr>
            <a:spLocks noGrp="1"/>
          </p:cNvSpPr>
          <p:nvPr>
            <p:ph idx="1"/>
          </p:nvPr>
        </p:nvSpPr>
        <p:spPr/>
        <p:txBody>
          <a:bodyPr/>
          <a:lstStyle/>
          <a:p>
            <a:r>
              <a:rPr lang="en-US"/>
              <a:t>apparently reanalysis: phonographic elision marker &gt; morphographic boundary marker</a:t>
            </a:r>
          </a:p>
          <a:p>
            <a:endParaRPr lang="en-US"/>
          </a:p>
          <a:p>
            <a:pPr marL="0" indent="0" algn="ctr">
              <a:buNone/>
            </a:pPr>
            <a:r>
              <a:rPr lang="en-US" i="1"/>
              <a:t>Gott'</a:t>
            </a:r>
            <a:r>
              <a:rPr lang="en-US" b="1" i="1"/>
              <a:t>s</a:t>
            </a:r>
            <a:r>
              <a:rPr lang="en-US" i="1"/>
              <a:t> Wahrheit </a:t>
            </a:r>
            <a:r>
              <a:rPr lang="en-US"/>
              <a:t>'God's truth'</a:t>
            </a:r>
            <a:r>
              <a:rPr lang="en-US" i="1"/>
              <a:t> </a:t>
            </a:r>
            <a:r>
              <a:rPr lang="en-US"/>
              <a:t> (&lt; Gottes)</a:t>
            </a:r>
          </a:p>
          <a:p>
            <a:pPr marL="0" indent="0" algn="ctr">
              <a:buNone/>
            </a:pPr>
            <a:r>
              <a:rPr lang="en-US" i="1"/>
              <a:t>&gt; </a:t>
            </a:r>
          </a:p>
          <a:p>
            <a:pPr marL="0" indent="0" algn="ctr">
              <a:buNone/>
            </a:pPr>
            <a:r>
              <a:rPr lang="en-US" i="1"/>
              <a:t>Bonaparte's Benehmen </a:t>
            </a:r>
            <a:r>
              <a:rPr lang="en-US"/>
              <a:t>'Bonaparte's behavior'</a:t>
            </a:r>
          </a:p>
        </p:txBody>
      </p:sp>
    </p:spTree>
    <p:extLst>
      <p:ext uri="{BB962C8B-B14F-4D97-AF65-F5344CB8AC3E}">
        <p14:creationId xmlns:p14="http://schemas.microsoft.com/office/powerpoint/2010/main" val="2680660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21CA3-0980-4E46-8CD8-6DC5B2C64A32}"/>
              </a:ext>
            </a:extLst>
          </p:cNvPr>
          <p:cNvSpPr>
            <a:spLocks noGrp="1"/>
          </p:cNvSpPr>
          <p:nvPr>
            <p:ph type="title"/>
          </p:nvPr>
        </p:nvSpPr>
        <p:spPr/>
        <p:txBody>
          <a:bodyPr/>
          <a:lstStyle/>
          <a:p>
            <a:r>
              <a:rPr lang="en-US"/>
              <a:t>Development of genitive apostrophe</a:t>
            </a:r>
          </a:p>
        </p:txBody>
      </p:sp>
      <p:sp>
        <p:nvSpPr>
          <p:cNvPr id="3" name="Content Placeholder 2">
            <a:extLst>
              <a:ext uri="{FF2B5EF4-FFF2-40B4-BE49-F238E27FC236}">
                <a16:creationId xmlns:a16="http://schemas.microsoft.com/office/drawing/2014/main" id="{CEBCC00E-48D2-7D4B-B487-96E26BA11D82}"/>
              </a:ext>
            </a:extLst>
          </p:cNvPr>
          <p:cNvSpPr>
            <a:spLocks noGrp="1"/>
          </p:cNvSpPr>
          <p:nvPr>
            <p:ph idx="1"/>
          </p:nvPr>
        </p:nvSpPr>
        <p:spPr/>
        <p:txBody>
          <a:bodyPr>
            <a:noAutofit/>
          </a:bodyPr>
          <a:lstStyle/>
          <a:p>
            <a:r>
              <a:rPr lang="en-US" sz="2800"/>
              <a:t>Kempf (2019): zwei "haydays" of genitive apostrophe, first in the 17</a:t>
            </a:r>
            <a:r>
              <a:rPr lang="en-US" sz="2800" baseline="30000"/>
              <a:t>th</a:t>
            </a:r>
            <a:r>
              <a:rPr lang="en-US" sz="2800"/>
              <a:t> century, then in 18</a:t>
            </a:r>
            <a:r>
              <a:rPr lang="en-US" sz="2800" baseline="30000"/>
              <a:t>th</a:t>
            </a:r>
            <a:r>
              <a:rPr lang="en-US" sz="2800"/>
              <a:t>/19</a:t>
            </a:r>
            <a:r>
              <a:rPr lang="en-US" sz="2800" baseline="30000"/>
              <a:t>th</a:t>
            </a:r>
            <a:r>
              <a:rPr lang="en-US" sz="2800"/>
              <a:t> century </a:t>
            </a:r>
          </a:p>
          <a:p>
            <a:r>
              <a:rPr lang="en-US" sz="2800"/>
              <a:t>probably no continuity between these high-frequency phases:</a:t>
            </a:r>
          </a:p>
          <a:p>
            <a:pPr lvl="1"/>
            <a:r>
              <a:rPr lang="en-US" sz="2400"/>
              <a:t>In the first phase, the genitive apostrophe predominantly combines with native appellatives, in the second one with proper names (in the beginning, mostly non-native ones)</a:t>
            </a:r>
          </a:p>
          <a:p>
            <a:pPr lvl="1"/>
            <a:r>
              <a:rPr lang="en-US" sz="2400"/>
              <a:t>Declins in morphographic apostrophe types towards the end of the 19</a:t>
            </a:r>
            <a:r>
              <a:rPr lang="en-US" sz="2400" baseline="30000"/>
              <a:t>th</a:t>
            </a:r>
            <a:r>
              <a:rPr lang="en-US" sz="2400"/>
              <a:t> century</a:t>
            </a:r>
          </a:p>
        </p:txBody>
      </p:sp>
    </p:spTree>
    <p:extLst>
      <p:ext uri="{BB962C8B-B14F-4D97-AF65-F5344CB8AC3E}">
        <p14:creationId xmlns:p14="http://schemas.microsoft.com/office/powerpoint/2010/main" val="306559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30048-5620-6741-B056-DEC9F0207DB2}"/>
              </a:ext>
            </a:extLst>
          </p:cNvPr>
          <p:cNvSpPr>
            <a:spLocks noGrp="1"/>
          </p:cNvSpPr>
          <p:nvPr>
            <p:ph type="title"/>
          </p:nvPr>
        </p:nvSpPr>
        <p:spPr/>
        <p:txBody>
          <a:bodyPr/>
          <a:lstStyle/>
          <a:p>
            <a:r>
              <a:rPr lang="en-US"/>
              <a:t>Wrap-up on genitives</a:t>
            </a:r>
          </a:p>
        </p:txBody>
      </p:sp>
      <p:sp>
        <p:nvSpPr>
          <p:cNvPr id="3" name="Content Placeholder 2">
            <a:extLst>
              <a:ext uri="{FF2B5EF4-FFF2-40B4-BE49-F238E27FC236}">
                <a16:creationId xmlns:a16="http://schemas.microsoft.com/office/drawing/2014/main" id="{20539369-E01F-8449-8B01-CC2372005870}"/>
              </a:ext>
            </a:extLst>
          </p:cNvPr>
          <p:cNvSpPr>
            <a:spLocks noGrp="1"/>
          </p:cNvSpPr>
          <p:nvPr>
            <p:ph idx="1"/>
          </p:nvPr>
        </p:nvSpPr>
        <p:spPr/>
        <p:txBody>
          <a:bodyPr/>
          <a:lstStyle/>
          <a:p>
            <a:r>
              <a:rPr lang="en-US"/>
              <a:t>Apostrophe can contribute to making morphology "visible"</a:t>
            </a:r>
          </a:p>
          <a:p>
            <a:r>
              <a:rPr lang="en-US"/>
              <a:t>in present-day German standard orthography, it can only function as an elision marker</a:t>
            </a:r>
          </a:p>
          <a:p>
            <a:r>
              <a:rPr lang="en-US"/>
              <a:t>in non-standard writing its morphographic function is retained (or is coming back)</a:t>
            </a:r>
          </a:p>
          <a:p>
            <a:r>
              <a:rPr lang="en-US"/>
              <a:t>... even in cases where the apparent morphological structure is the result of reanalysis!</a:t>
            </a:r>
          </a:p>
        </p:txBody>
      </p:sp>
    </p:spTree>
    <p:extLst>
      <p:ext uri="{BB962C8B-B14F-4D97-AF65-F5344CB8AC3E}">
        <p14:creationId xmlns:p14="http://schemas.microsoft.com/office/powerpoint/2010/main" val="236365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E6D85-2985-E64B-A728-B10A296298C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3DB8EDE-46FC-E649-B97B-B38291EE4FFB}"/>
              </a:ext>
            </a:extLst>
          </p:cNvPr>
          <p:cNvSpPr>
            <a:spLocks noGrp="1"/>
          </p:cNvSpPr>
          <p:nvPr>
            <p:ph idx="1"/>
          </p:nvPr>
        </p:nvSpPr>
        <p:spPr/>
        <p:txBody>
          <a:bodyPr/>
          <a:lstStyle/>
          <a:p>
            <a:endParaRPr lang="en-US"/>
          </a:p>
        </p:txBody>
      </p:sp>
      <p:pic>
        <p:nvPicPr>
          <p:cNvPr id="4" name="Bild 4">
            <a:extLst>
              <a:ext uri="{FF2B5EF4-FFF2-40B4-BE49-F238E27FC236}">
                <a16:creationId xmlns:a16="http://schemas.microsoft.com/office/drawing/2014/main" id="{7CCDAB51-7C06-7A4E-B0BA-C66130461A1F}"/>
              </a:ext>
            </a:extLst>
          </p:cNvPr>
          <p:cNvPicPr>
            <a:picLocks noChangeAspect="1"/>
          </p:cNvPicPr>
          <p:nvPr/>
        </p:nvPicPr>
        <p:blipFill rotWithShape="1">
          <a:blip r:embed="rId2"/>
          <a:srcRect r="51963"/>
          <a:stretch/>
        </p:blipFill>
        <p:spPr>
          <a:xfrm>
            <a:off x="1331640" y="846138"/>
            <a:ext cx="6930883" cy="5031134"/>
          </a:xfrm>
          <a:prstGeom prst="rect">
            <a:avLst/>
          </a:prstGeom>
        </p:spPr>
      </p:pic>
    </p:spTree>
    <p:extLst>
      <p:ext uri="{BB962C8B-B14F-4D97-AF65-F5344CB8AC3E}">
        <p14:creationId xmlns:p14="http://schemas.microsoft.com/office/powerpoint/2010/main" val="4283554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Word-formation change: -gate</a:t>
            </a:r>
          </a:p>
        </p:txBody>
      </p:sp>
      <p:sp>
        <p:nvSpPr>
          <p:cNvPr id="4" name="Foliennummernplatzhalter 3"/>
          <p:cNvSpPr>
            <a:spLocks noGrp="1"/>
          </p:cNvSpPr>
          <p:nvPr>
            <p:ph type="sldNum" sz="quarter" idx="12"/>
          </p:nvPr>
        </p:nvSpPr>
        <p:spPr/>
        <p:txBody>
          <a:bodyPr/>
          <a:lstStyle/>
          <a:p>
            <a:fld id="{6C6AE60A-B69C-4790-82F7-3882EDF23186}" type="slidenum">
              <a:rPr lang="de-DE" smtClean="0"/>
              <a:t>19</a:t>
            </a:fld>
            <a:endParaRPr lang="de-DE"/>
          </a:p>
        </p:txBody>
      </p:sp>
      <p:pic>
        <p:nvPicPr>
          <p:cNvPr id="1026" name="Picture 2" descr="mage result for löw ho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1988840"/>
            <a:ext cx="3543300" cy="2657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for nippleg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4282407"/>
            <a:ext cx="4322079" cy="2432713"/>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mage result for all the president's men"/>
          <p:cNvSpPr>
            <a:spLocks noChangeAspect="1" noChangeArrowheads="1"/>
          </p:cNvSpPr>
          <p:nvPr/>
        </p:nvSpPr>
        <p:spPr bwMode="auto">
          <a:xfrm>
            <a:off x="0" y="0"/>
            <a:ext cx="2552700" cy="3886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ttps://upload.wikimedia.org/wikipedia/en/9/92/All_the_president's_men.jp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Bild 7"/>
          <p:cNvPicPr>
            <a:picLocks noChangeAspect="1"/>
          </p:cNvPicPr>
          <p:nvPr/>
        </p:nvPicPr>
        <p:blipFill>
          <a:blip r:embed="rId4"/>
          <a:stretch>
            <a:fillRect/>
          </a:stretch>
        </p:blipFill>
        <p:spPr>
          <a:xfrm>
            <a:off x="142393" y="1692276"/>
            <a:ext cx="2087092" cy="3219450"/>
          </a:xfrm>
          <a:prstGeom prst="rect">
            <a:avLst/>
          </a:prstGeom>
        </p:spPr>
      </p:pic>
      <p:sp>
        <p:nvSpPr>
          <p:cNvPr id="9" name="Textfeld 8"/>
          <p:cNvSpPr txBox="1"/>
          <p:nvPr/>
        </p:nvSpPr>
        <p:spPr>
          <a:xfrm>
            <a:off x="152399" y="4911726"/>
            <a:ext cx="2077085" cy="369332"/>
          </a:xfrm>
          <a:prstGeom prst="rect">
            <a:avLst/>
          </a:prstGeom>
          <a:noFill/>
        </p:spPr>
        <p:txBody>
          <a:bodyPr wrap="square" rtlCol="0">
            <a:spAutoFit/>
          </a:bodyPr>
          <a:lstStyle/>
          <a:p>
            <a:pPr algn="ctr"/>
            <a:r>
              <a:rPr lang="en-US"/>
              <a:t>Watergate</a:t>
            </a:r>
          </a:p>
        </p:txBody>
      </p:sp>
      <p:sp>
        <p:nvSpPr>
          <p:cNvPr id="12" name="Textfeld 11"/>
          <p:cNvSpPr txBox="1"/>
          <p:nvPr/>
        </p:nvSpPr>
        <p:spPr>
          <a:xfrm>
            <a:off x="3074404" y="3714972"/>
            <a:ext cx="2077085" cy="369332"/>
          </a:xfrm>
          <a:prstGeom prst="rect">
            <a:avLst/>
          </a:prstGeom>
          <a:noFill/>
        </p:spPr>
        <p:txBody>
          <a:bodyPr wrap="square" rtlCol="0">
            <a:spAutoFit/>
          </a:bodyPr>
          <a:lstStyle/>
          <a:p>
            <a:pPr algn="ctr"/>
            <a:r>
              <a:rPr lang="en-US"/>
              <a:t>Nipplegate</a:t>
            </a:r>
          </a:p>
        </p:txBody>
      </p:sp>
      <p:sp>
        <p:nvSpPr>
          <p:cNvPr id="13" name="Textfeld 12"/>
          <p:cNvSpPr txBox="1"/>
          <p:nvPr/>
        </p:nvSpPr>
        <p:spPr>
          <a:xfrm>
            <a:off x="6156176" y="4727060"/>
            <a:ext cx="2557331" cy="369332"/>
          </a:xfrm>
          <a:prstGeom prst="rect">
            <a:avLst/>
          </a:prstGeom>
          <a:noFill/>
        </p:spPr>
        <p:txBody>
          <a:bodyPr wrap="square" rtlCol="0">
            <a:spAutoFit/>
          </a:bodyPr>
          <a:lstStyle/>
          <a:p>
            <a:pPr algn="ctr"/>
            <a:r>
              <a:rPr lang="en-US"/>
              <a:t>Hosen-Gate</a:t>
            </a:r>
          </a:p>
        </p:txBody>
      </p:sp>
    </p:spTree>
    <p:extLst>
      <p:ext uri="{BB962C8B-B14F-4D97-AF65-F5344CB8AC3E}">
        <p14:creationId xmlns:p14="http://schemas.microsoft.com/office/powerpoint/2010/main" val="498916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Plan for today</a:t>
            </a:r>
          </a:p>
        </p:txBody>
      </p:sp>
      <p:sp>
        <p:nvSpPr>
          <p:cNvPr id="3" name="Inhaltsplatzhalter 2"/>
          <p:cNvSpPr>
            <a:spLocks noGrp="1"/>
          </p:cNvSpPr>
          <p:nvPr>
            <p:ph idx="1"/>
          </p:nvPr>
        </p:nvSpPr>
        <p:spPr/>
        <p:txBody>
          <a:bodyPr/>
          <a:lstStyle/>
          <a:p>
            <a:r>
              <a:rPr lang="en-US"/>
              <a:t>Examples for corpus-based research on the history of (more recent stages of) German</a:t>
            </a:r>
          </a:p>
          <a:p>
            <a:endParaRPr lang="en-US"/>
          </a:p>
          <a:p>
            <a:r>
              <a:rPr lang="en-US"/>
              <a:t>DWDS and the German Text Archive</a:t>
            </a:r>
          </a:p>
          <a:p>
            <a:endParaRPr lang="en-US"/>
          </a:p>
          <a:p>
            <a:r>
              <a:rPr lang="en-US"/>
              <a:t>Hands-on examples</a:t>
            </a:r>
          </a:p>
        </p:txBody>
      </p:sp>
      <p:sp>
        <p:nvSpPr>
          <p:cNvPr id="4" name="Foliennummernplatzhalter 3"/>
          <p:cNvSpPr>
            <a:spLocks noGrp="1"/>
          </p:cNvSpPr>
          <p:nvPr>
            <p:ph type="sldNum" sz="quarter" idx="12"/>
          </p:nvPr>
        </p:nvSpPr>
        <p:spPr/>
        <p:txBody>
          <a:bodyPr/>
          <a:lstStyle/>
          <a:p>
            <a:fld id="{6C6AE60A-B69C-4790-82F7-3882EDF23186}" type="slidenum">
              <a:rPr lang="de-DE" smtClean="0"/>
              <a:t>2</a:t>
            </a:fld>
            <a:endParaRPr lang="de-DE"/>
          </a:p>
        </p:txBody>
      </p:sp>
    </p:spTree>
    <p:extLst>
      <p:ext uri="{BB962C8B-B14F-4D97-AF65-F5344CB8AC3E}">
        <p14:creationId xmlns:p14="http://schemas.microsoft.com/office/powerpoint/2010/main" val="317670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C96D-AC67-1246-B3D3-1AA6F0387EBE}"/>
              </a:ext>
            </a:extLst>
          </p:cNvPr>
          <p:cNvSpPr>
            <a:spLocks noGrp="1"/>
          </p:cNvSpPr>
          <p:nvPr>
            <p:ph type="title"/>
          </p:nvPr>
        </p:nvSpPr>
        <p:spPr/>
        <p:txBody>
          <a:bodyPr/>
          <a:lstStyle/>
          <a:p>
            <a:r>
              <a:rPr lang="en-US"/>
              <a:t>-gate as an onymic confix</a:t>
            </a:r>
          </a:p>
        </p:txBody>
      </p:sp>
      <p:sp>
        <p:nvSpPr>
          <p:cNvPr id="3" name="Content Placeholder 2">
            <a:extLst>
              <a:ext uri="{FF2B5EF4-FFF2-40B4-BE49-F238E27FC236}">
                <a16:creationId xmlns:a16="http://schemas.microsoft.com/office/drawing/2014/main" id="{68833577-039A-C74F-B20F-5B06AAE7F46A}"/>
              </a:ext>
            </a:extLst>
          </p:cNvPr>
          <p:cNvSpPr>
            <a:spLocks noGrp="1"/>
          </p:cNvSpPr>
          <p:nvPr>
            <p:ph idx="1"/>
          </p:nvPr>
        </p:nvSpPr>
        <p:spPr/>
        <p:txBody>
          <a:bodyPr/>
          <a:lstStyle/>
          <a:p>
            <a:r>
              <a:rPr lang="en-US" i="1"/>
              <a:t>-gate </a:t>
            </a:r>
            <a:r>
              <a:rPr lang="en-US"/>
              <a:t>as an onymic confix: it is used to derive proper names</a:t>
            </a:r>
          </a:p>
          <a:p>
            <a:r>
              <a:rPr lang="en-US"/>
              <a:t>unlike common nouns, proper names are characterized by</a:t>
            </a:r>
          </a:p>
          <a:p>
            <a:pPr lvl="1"/>
            <a:r>
              <a:rPr lang="en-US"/>
              <a:t>monoreference: referring to exactly one entity (e.g. </a:t>
            </a:r>
            <a:r>
              <a:rPr lang="en-US" i="1"/>
              <a:t>Alexander Bergs</a:t>
            </a:r>
            <a:r>
              <a:rPr lang="en-US"/>
              <a:t>)</a:t>
            </a:r>
          </a:p>
          <a:p>
            <a:pPr lvl="1"/>
            <a:r>
              <a:rPr lang="en-US"/>
              <a:t>direct reference: no "detour" via potential / prototypical meaning</a:t>
            </a:r>
          </a:p>
        </p:txBody>
      </p:sp>
      <p:sp>
        <p:nvSpPr>
          <p:cNvPr id="4" name="Slide Number Placeholder 3">
            <a:extLst>
              <a:ext uri="{FF2B5EF4-FFF2-40B4-BE49-F238E27FC236}">
                <a16:creationId xmlns:a16="http://schemas.microsoft.com/office/drawing/2014/main" id="{2C0ACA68-3269-554B-9EC5-291FE454B750}"/>
              </a:ext>
            </a:extLst>
          </p:cNvPr>
          <p:cNvSpPr>
            <a:spLocks noGrp="1"/>
          </p:cNvSpPr>
          <p:nvPr>
            <p:ph type="sldNum" sz="quarter" idx="12"/>
          </p:nvPr>
        </p:nvSpPr>
        <p:spPr/>
        <p:txBody>
          <a:bodyPr/>
          <a:lstStyle/>
          <a:p>
            <a:fld id="{6C6AE60A-B69C-4790-82F7-3882EDF23186}" type="slidenum">
              <a:rPr lang="de-DE" smtClean="0"/>
              <a:t>20</a:t>
            </a:fld>
            <a:endParaRPr lang="de-DE"/>
          </a:p>
        </p:txBody>
      </p:sp>
    </p:spTree>
    <p:extLst>
      <p:ext uri="{BB962C8B-B14F-4D97-AF65-F5344CB8AC3E}">
        <p14:creationId xmlns:p14="http://schemas.microsoft.com/office/powerpoint/2010/main" val="78097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B91E1-8C50-C64A-8E3C-633F45BADFB4}"/>
              </a:ext>
            </a:extLst>
          </p:cNvPr>
          <p:cNvSpPr>
            <a:spLocks noGrp="1"/>
          </p:cNvSpPr>
          <p:nvPr>
            <p:ph type="title"/>
          </p:nvPr>
        </p:nvSpPr>
        <p:spPr/>
        <p:txBody>
          <a:bodyPr/>
          <a:lstStyle/>
          <a:p>
            <a:r>
              <a:rPr lang="en-US" i="1"/>
              <a:t>-gate</a:t>
            </a:r>
            <a:r>
              <a:rPr lang="en-US"/>
              <a:t> as a confix</a:t>
            </a:r>
          </a:p>
        </p:txBody>
      </p:sp>
      <p:sp>
        <p:nvSpPr>
          <p:cNvPr id="3" name="Content Placeholder 2">
            <a:extLst>
              <a:ext uri="{FF2B5EF4-FFF2-40B4-BE49-F238E27FC236}">
                <a16:creationId xmlns:a16="http://schemas.microsoft.com/office/drawing/2014/main" id="{9EA8B941-CB20-904F-9E29-CA3020C9BC69}"/>
              </a:ext>
            </a:extLst>
          </p:cNvPr>
          <p:cNvSpPr>
            <a:spLocks noGrp="1"/>
          </p:cNvSpPr>
          <p:nvPr>
            <p:ph idx="1"/>
          </p:nvPr>
        </p:nvSpPr>
        <p:spPr/>
        <p:txBody>
          <a:bodyPr>
            <a:normAutofit/>
          </a:bodyPr>
          <a:lstStyle/>
          <a:p>
            <a:r>
              <a:rPr lang="en-US" sz="2800"/>
              <a:t>Confixes share properties with affixes and with free words: </a:t>
            </a:r>
          </a:p>
          <a:p>
            <a:pPr lvl="1"/>
            <a:r>
              <a:rPr lang="en-US" sz="2400"/>
              <a:t>like affixes, they are bound to a stem;</a:t>
            </a:r>
          </a:p>
          <a:p>
            <a:pPr lvl="1"/>
            <a:r>
              <a:rPr lang="en-US" sz="2400"/>
              <a:t>like free words, they carry lexical meaning. </a:t>
            </a:r>
            <a:endParaRPr lang="en-US"/>
          </a:p>
        </p:txBody>
      </p:sp>
      <p:sp>
        <p:nvSpPr>
          <p:cNvPr id="4" name="Slide Number Placeholder 3">
            <a:extLst>
              <a:ext uri="{FF2B5EF4-FFF2-40B4-BE49-F238E27FC236}">
                <a16:creationId xmlns:a16="http://schemas.microsoft.com/office/drawing/2014/main" id="{63877EEB-C6F4-8444-A228-C63CDAE31327}"/>
              </a:ext>
            </a:extLst>
          </p:cNvPr>
          <p:cNvSpPr>
            <a:spLocks noGrp="1"/>
          </p:cNvSpPr>
          <p:nvPr>
            <p:ph type="sldNum" sz="quarter" idx="12"/>
          </p:nvPr>
        </p:nvSpPr>
        <p:spPr/>
        <p:txBody>
          <a:bodyPr/>
          <a:lstStyle/>
          <a:p>
            <a:fld id="{6C6AE60A-B69C-4790-82F7-3882EDF23186}" type="slidenum">
              <a:rPr lang="de-DE" smtClean="0"/>
              <a:t>21</a:t>
            </a:fld>
            <a:endParaRPr lang="de-DE"/>
          </a:p>
        </p:txBody>
      </p:sp>
      <p:pic>
        <p:nvPicPr>
          <p:cNvPr id="5" name="Picture 4">
            <a:extLst>
              <a:ext uri="{FF2B5EF4-FFF2-40B4-BE49-F238E27FC236}">
                <a16:creationId xmlns:a16="http://schemas.microsoft.com/office/drawing/2014/main" id="{4CC0D70C-A06F-1A4C-A1B3-B4B7B606D3E5}"/>
              </a:ext>
            </a:extLst>
          </p:cNvPr>
          <p:cNvPicPr>
            <a:picLocks noChangeAspect="1"/>
          </p:cNvPicPr>
          <p:nvPr/>
        </p:nvPicPr>
        <p:blipFill>
          <a:blip r:embed="rId3"/>
          <a:stretch>
            <a:fillRect/>
          </a:stretch>
        </p:blipFill>
        <p:spPr>
          <a:xfrm>
            <a:off x="0" y="3573016"/>
            <a:ext cx="9144000" cy="2570770"/>
          </a:xfrm>
          <a:prstGeom prst="rect">
            <a:avLst/>
          </a:prstGeom>
        </p:spPr>
      </p:pic>
      <p:sp>
        <p:nvSpPr>
          <p:cNvPr id="6" name="TextBox 5">
            <a:extLst>
              <a:ext uri="{FF2B5EF4-FFF2-40B4-BE49-F238E27FC236}">
                <a16:creationId xmlns:a16="http://schemas.microsoft.com/office/drawing/2014/main" id="{653B495F-B58C-264B-A4CF-702D18F88AF6}"/>
              </a:ext>
            </a:extLst>
          </p:cNvPr>
          <p:cNvSpPr txBox="1"/>
          <p:nvPr/>
        </p:nvSpPr>
        <p:spPr>
          <a:xfrm>
            <a:off x="0" y="6143786"/>
            <a:ext cx="5580112" cy="369332"/>
          </a:xfrm>
          <a:prstGeom prst="rect">
            <a:avLst/>
          </a:prstGeom>
          <a:noFill/>
        </p:spPr>
        <p:txBody>
          <a:bodyPr wrap="square" rtlCol="0">
            <a:spAutoFit/>
          </a:bodyPr>
          <a:lstStyle/>
          <a:p>
            <a:r>
              <a:rPr lang="en-US"/>
              <a:t>(Fleischer &amp; Barz 2012: 64)</a:t>
            </a:r>
          </a:p>
        </p:txBody>
      </p:sp>
    </p:spTree>
    <p:extLst>
      <p:ext uri="{BB962C8B-B14F-4D97-AF65-F5344CB8AC3E}">
        <p14:creationId xmlns:p14="http://schemas.microsoft.com/office/powerpoint/2010/main" val="1388763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39CD3-7014-5240-A4C5-4DE080AC34D2}"/>
              </a:ext>
            </a:extLst>
          </p:cNvPr>
          <p:cNvSpPr>
            <a:spLocks noGrp="1"/>
          </p:cNvSpPr>
          <p:nvPr>
            <p:ph type="title"/>
          </p:nvPr>
        </p:nvSpPr>
        <p:spPr/>
        <p:txBody>
          <a:bodyPr/>
          <a:lstStyle/>
          <a:p>
            <a:r>
              <a:rPr lang="en-US"/>
              <a:t>Confix vs. affixoid</a:t>
            </a:r>
          </a:p>
        </p:txBody>
      </p:sp>
      <p:sp>
        <p:nvSpPr>
          <p:cNvPr id="3" name="Content Placeholder 2">
            <a:extLst>
              <a:ext uri="{FF2B5EF4-FFF2-40B4-BE49-F238E27FC236}">
                <a16:creationId xmlns:a16="http://schemas.microsoft.com/office/drawing/2014/main" id="{607BA650-ED2B-9C4E-BC7B-4427D1F500B2}"/>
              </a:ext>
            </a:extLst>
          </p:cNvPr>
          <p:cNvSpPr>
            <a:spLocks noGrp="1"/>
          </p:cNvSpPr>
          <p:nvPr>
            <p:ph idx="1"/>
          </p:nvPr>
        </p:nvSpPr>
        <p:spPr/>
        <p:txBody>
          <a:bodyPr/>
          <a:lstStyle/>
          <a:p>
            <a:r>
              <a:rPr lang="en-US"/>
              <a:t>Affixoid as a unit between word and affix</a:t>
            </a:r>
          </a:p>
          <a:p>
            <a:r>
              <a:rPr lang="en-US"/>
              <a:t>unlike confixes, affixoids are characterized by semantic bleaching</a:t>
            </a:r>
          </a:p>
          <a:p>
            <a:r>
              <a:rPr lang="en-US"/>
              <a:t>e.g.: </a:t>
            </a:r>
            <a:r>
              <a:rPr lang="en-US" b="1" i="1"/>
              <a:t>Riesen</a:t>
            </a:r>
            <a:r>
              <a:rPr lang="en-US" i="1"/>
              <a:t>krach </a:t>
            </a:r>
            <a:r>
              <a:rPr lang="en-US"/>
              <a:t>'giant noise'</a:t>
            </a:r>
            <a:r>
              <a:rPr lang="en-US" i="1"/>
              <a:t> </a:t>
            </a:r>
            <a:r>
              <a:rPr lang="en-US"/>
              <a:t>(not *'nouse of a giant')</a:t>
            </a:r>
            <a:r>
              <a:rPr lang="en-US" i="1"/>
              <a:t>, Laub</a:t>
            </a:r>
            <a:r>
              <a:rPr lang="en-US" b="1" i="1"/>
              <a:t>werk </a:t>
            </a:r>
            <a:r>
              <a:rPr lang="en-US"/>
              <a:t>(not a  'work', but a collective noun for fallen leaves)</a:t>
            </a:r>
          </a:p>
          <a:p>
            <a:r>
              <a:rPr lang="en-US"/>
              <a:t>disputed concept (vgl. z.B. Schmidt 1987, Stevens 2005)</a:t>
            </a:r>
          </a:p>
        </p:txBody>
      </p:sp>
      <p:sp>
        <p:nvSpPr>
          <p:cNvPr id="4" name="Slide Number Placeholder 3">
            <a:extLst>
              <a:ext uri="{FF2B5EF4-FFF2-40B4-BE49-F238E27FC236}">
                <a16:creationId xmlns:a16="http://schemas.microsoft.com/office/drawing/2014/main" id="{ECC8F38D-C2DA-CC43-B6F6-39BA30722A7D}"/>
              </a:ext>
            </a:extLst>
          </p:cNvPr>
          <p:cNvSpPr>
            <a:spLocks noGrp="1"/>
          </p:cNvSpPr>
          <p:nvPr>
            <p:ph type="sldNum" sz="quarter" idx="12"/>
          </p:nvPr>
        </p:nvSpPr>
        <p:spPr/>
        <p:txBody>
          <a:bodyPr/>
          <a:lstStyle/>
          <a:p>
            <a:fld id="{6C6AE60A-B69C-4790-82F7-3882EDF23186}" type="slidenum">
              <a:rPr lang="de-DE" smtClean="0"/>
              <a:t>22</a:t>
            </a:fld>
            <a:endParaRPr lang="de-DE"/>
          </a:p>
        </p:txBody>
      </p:sp>
    </p:spTree>
    <p:extLst>
      <p:ext uri="{BB962C8B-B14F-4D97-AF65-F5344CB8AC3E}">
        <p14:creationId xmlns:p14="http://schemas.microsoft.com/office/powerpoint/2010/main" val="403423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-gate as an onymic concept</a:t>
            </a:r>
          </a:p>
        </p:txBody>
      </p:sp>
      <p:sp>
        <p:nvSpPr>
          <p:cNvPr id="3" name="Inhaltsplatzhalter 2"/>
          <p:cNvSpPr>
            <a:spLocks noGrp="1"/>
          </p:cNvSpPr>
          <p:nvPr>
            <p:ph idx="1"/>
          </p:nvPr>
        </p:nvSpPr>
        <p:spPr/>
        <p:txBody>
          <a:bodyPr/>
          <a:lstStyle/>
          <a:p>
            <a:r>
              <a:rPr lang="en-US"/>
              <a:t>reanalyzed from </a:t>
            </a:r>
            <a:r>
              <a:rPr lang="en-US" i="1"/>
              <a:t>Watergate</a:t>
            </a:r>
            <a:endParaRPr lang="en-US"/>
          </a:p>
          <a:p>
            <a:r>
              <a:rPr lang="en-US"/>
              <a:t>first </a:t>
            </a:r>
            <a:r>
              <a:rPr lang="en-US" i="1"/>
              <a:t>–gate</a:t>
            </a:r>
            <a:r>
              <a:rPr lang="en-US"/>
              <a:t> formations in English as early as 1972/73 (time of Watergate affair)</a:t>
            </a:r>
          </a:p>
          <a:p>
            <a:r>
              <a:rPr lang="en-US"/>
              <a:t>became productive in German in the last few years as well, e.g. </a:t>
            </a:r>
            <a:r>
              <a:rPr lang="en-US" i="1"/>
              <a:t>Hosen-Gate</a:t>
            </a:r>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23</a:t>
            </a:fld>
            <a:endParaRPr lang="de-DE"/>
          </a:p>
        </p:txBody>
      </p:sp>
      <p:sp>
        <p:nvSpPr>
          <p:cNvPr id="5" name="Textfeld 4"/>
          <p:cNvSpPr txBox="1"/>
          <p:nvPr/>
        </p:nvSpPr>
        <p:spPr>
          <a:xfrm>
            <a:off x="3923928" y="6356350"/>
            <a:ext cx="4320480" cy="369332"/>
          </a:xfrm>
          <a:prstGeom prst="rect">
            <a:avLst/>
          </a:prstGeom>
          <a:noFill/>
        </p:spPr>
        <p:txBody>
          <a:bodyPr wrap="square" rtlCol="0">
            <a:spAutoFit/>
          </a:bodyPr>
          <a:lstStyle/>
          <a:p>
            <a:r>
              <a:rPr lang="en-US"/>
              <a:t>(vgl. Flach, Kopf &amp; Stefanowitsch im Ersch.)</a:t>
            </a:r>
          </a:p>
        </p:txBody>
      </p:sp>
    </p:spTree>
    <p:extLst>
      <p:ext uri="{BB962C8B-B14F-4D97-AF65-F5344CB8AC3E}">
        <p14:creationId xmlns:p14="http://schemas.microsoft.com/office/powerpoint/2010/main" val="1511726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Examples (from Wortwarte)</a:t>
            </a:r>
          </a:p>
        </p:txBody>
      </p:sp>
      <p:sp>
        <p:nvSpPr>
          <p:cNvPr id="3" name="Inhaltsplatzhalter 2"/>
          <p:cNvSpPr>
            <a:spLocks noGrp="1"/>
          </p:cNvSpPr>
          <p:nvPr>
            <p:ph idx="1"/>
          </p:nvPr>
        </p:nvSpPr>
        <p:spPr/>
        <p:txBody>
          <a:bodyPr/>
          <a:lstStyle/>
          <a:p>
            <a:r>
              <a:rPr lang="en-US"/>
              <a:t>"Schnell war von " </a:t>
            </a:r>
            <a:r>
              <a:rPr lang="en-US" b="1"/>
              <a:t>Guacamole-Gate</a:t>
            </a:r>
            <a:r>
              <a:rPr lang="en-US"/>
              <a:t> " die Rede . Die Debatte nahm beinahe Loriot'sche Dimensionen an , frei nach dem Motto : Die Erbse bleibt draußen !"</a:t>
            </a:r>
          </a:p>
          <a:p>
            <a:r>
              <a:rPr lang="en-US"/>
              <a:t>Falls hier eine Trennwand geplant war, fehlt für ihre Installation der nötige Platz. Unter Mitarbeitern des russischen Außenministeriums kursiert noch eine zweite Erklärung, wie es zum "</a:t>
            </a:r>
            <a:r>
              <a:rPr lang="en-US" b="1"/>
              <a:t>Toiletten-Gate</a:t>
            </a:r>
            <a:r>
              <a:rPr lang="en-US"/>
              <a:t>" kommen konnte.</a:t>
            </a:r>
          </a:p>
        </p:txBody>
      </p:sp>
      <p:sp>
        <p:nvSpPr>
          <p:cNvPr id="4" name="Foliennummernplatzhalter 3"/>
          <p:cNvSpPr>
            <a:spLocks noGrp="1"/>
          </p:cNvSpPr>
          <p:nvPr>
            <p:ph type="sldNum" sz="quarter" idx="12"/>
          </p:nvPr>
        </p:nvSpPr>
        <p:spPr/>
        <p:txBody>
          <a:bodyPr/>
          <a:lstStyle/>
          <a:p>
            <a:fld id="{6C6AE60A-B69C-4790-82F7-3882EDF23186}" type="slidenum">
              <a:rPr lang="de-DE" smtClean="0"/>
              <a:t>24</a:t>
            </a:fld>
            <a:endParaRPr lang="de-DE"/>
          </a:p>
        </p:txBody>
      </p:sp>
    </p:spTree>
    <p:extLst>
      <p:ext uri="{BB962C8B-B14F-4D97-AF65-F5344CB8AC3E}">
        <p14:creationId xmlns:p14="http://schemas.microsoft.com/office/powerpoint/2010/main" val="708106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Development</a:t>
            </a:r>
          </a:p>
        </p:txBody>
      </p:sp>
      <p:sp>
        <p:nvSpPr>
          <p:cNvPr id="4" name="Foliennummernplatzhalter 3"/>
          <p:cNvSpPr>
            <a:spLocks noGrp="1"/>
          </p:cNvSpPr>
          <p:nvPr>
            <p:ph type="sldNum" sz="quarter" idx="12"/>
          </p:nvPr>
        </p:nvSpPr>
        <p:spPr/>
        <p:txBody>
          <a:bodyPr/>
          <a:lstStyle/>
          <a:p>
            <a:fld id="{6C6AE60A-B69C-4790-82F7-3882EDF23186}" type="slidenum">
              <a:rPr lang="de-DE" smtClean="0"/>
              <a:t>25</a:t>
            </a:fld>
            <a:endParaRPr lang="de-DE"/>
          </a:p>
        </p:txBody>
      </p:sp>
      <p:sp>
        <p:nvSpPr>
          <p:cNvPr id="6" name="Textfeld 5"/>
          <p:cNvSpPr txBox="1"/>
          <p:nvPr/>
        </p:nvSpPr>
        <p:spPr>
          <a:xfrm>
            <a:off x="3725823" y="6356350"/>
            <a:ext cx="4734609" cy="369332"/>
          </a:xfrm>
          <a:prstGeom prst="rect">
            <a:avLst/>
          </a:prstGeom>
          <a:noFill/>
        </p:spPr>
        <p:txBody>
          <a:bodyPr wrap="square" rtlCol="0">
            <a:spAutoFit/>
          </a:bodyPr>
          <a:lstStyle/>
          <a:p>
            <a:r>
              <a:rPr lang="en-US"/>
              <a:t>aus Flach, Kopf &amp; Stefanowitsch (im Ersch.)</a:t>
            </a:r>
          </a:p>
        </p:txBody>
      </p:sp>
      <p:pic>
        <p:nvPicPr>
          <p:cNvPr id="7" name="Bild 6"/>
          <p:cNvPicPr>
            <a:picLocks noChangeAspect="1"/>
          </p:cNvPicPr>
          <p:nvPr/>
        </p:nvPicPr>
        <p:blipFill>
          <a:blip r:embed="rId3"/>
          <a:stretch>
            <a:fillRect/>
          </a:stretch>
        </p:blipFill>
        <p:spPr>
          <a:xfrm>
            <a:off x="899592" y="1724489"/>
            <a:ext cx="7369968" cy="4627654"/>
          </a:xfrm>
          <a:prstGeom prst="rect">
            <a:avLst/>
          </a:prstGeom>
        </p:spPr>
      </p:pic>
    </p:spTree>
    <p:extLst>
      <p:ext uri="{BB962C8B-B14F-4D97-AF65-F5344CB8AC3E}">
        <p14:creationId xmlns:p14="http://schemas.microsoft.com/office/powerpoint/2010/main" val="1940402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D5D27-DF1B-9A41-9970-FA216E0E243F}"/>
              </a:ext>
            </a:extLst>
          </p:cNvPr>
          <p:cNvSpPr>
            <a:spLocks noGrp="1"/>
          </p:cNvSpPr>
          <p:nvPr>
            <p:ph type="title"/>
          </p:nvPr>
        </p:nvSpPr>
        <p:spPr/>
        <p:txBody>
          <a:bodyPr/>
          <a:lstStyle/>
          <a:p>
            <a:r>
              <a:rPr lang="en-US"/>
              <a:t>Example</a:t>
            </a:r>
          </a:p>
        </p:txBody>
      </p:sp>
      <p:sp>
        <p:nvSpPr>
          <p:cNvPr id="3" name="Content Placeholder 2">
            <a:extLst>
              <a:ext uri="{FF2B5EF4-FFF2-40B4-BE49-F238E27FC236}">
                <a16:creationId xmlns:a16="http://schemas.microsoft.com/office/drawing/2014/main" id="{70FC71A6-0DA0-7F4B-B8A1-09498B592360}"/>
              </a:ext>
            </a:extLst>
          </p:cNvPr>
          <p:cNvSpPr>
            <a:spLocks noGrp="1"/>
          </p:cNvSpPr>
          <p:nvPr>
            <p:ph idx="1"/>
          </p:nvPr>
        </p:nvSpPr>
        <p:spPr/>
        <p:txBody>
          <a:bodyPr/>
          <a:lstStyle/>
          <a:p>
            <a:r>
              <a:rPr lang="en-US"/>
              <a:t>How can we search for -</a:t>
            </a:r>
            <a:r>
              <a:rPr lang="en-US" i="1"/>
              <a:t>gate </a:t>
            </a:r>
            <a:r>
              <a:rPr lang="en-US"/>
              <a:t>formations in a corpus of present-day German?</a:t>
            </a:r>
          </a:p>
          <a:p>
            <a:endParaRPr lang="en-US"/>
          </a:p>
          <a:p>
            <a:r>
              <a:rPr lang="en-US"/>
              <a:t>How can we make sure to exclude expectable false positives? </a:t>
            </a:r>
          </a:p>
        </p:txBody>
      </p:sp>
      <p:sp>
        <p:nvSpPr>
          <p:cNvPr id="4" name="Slide Number Placeholder 3">
            <a:extLst>
              <a:ext uri="{FF2B5EF4-FFF2-40B4-BE49-F238E27FC236}">
                <a16:creationId xmlns:a16="http://schemas.microsoft.com/office/drawing/2014/main" id="{BF59AE35-F29C-6548-84B5-F90C1E0C09B3}"/>
              </a:ext>
            </a:extLst>
          </p:cNvPr>
          <p:cNvSpPr>
            <a:spLocks noGrp="1"/>
          </p:cNvSpPr>
          <p:nvPr>
            <p:ph type="sldNum" sz="quarter" idx="12"/>
          </p:nvPr>
        </p:nvSpPr>
        <p:spPr/>
        <p:txBody>
          <a:bodyPr/>
          <a:lstStyle/>
          <a:p>
            <a:fld id="{6C6AE60A-B69C-4790-82F7-3882EDF23186}" type="slidenum">
              <a:rPr lang="de-DE" smtClean="0"/>
              <a:t>26</a:t>
            </a:fld>
            <a:endParaRPr lang="de-DE"/>
          </a:p>
        </p:txBody>
      </p:sp>
    </p:spTree>
    <p:extLst>
      <p:ext uri="{BB962C8B-B14F-4D97-AF65-F5344CB8AC3E}">
        <p14:creationId xmlns:p14="http://schemas.microsoft.com/office/powerpoint/2010/main" val="1794768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4C78C-CB0A-9A46-98F8-470AFEC625F5}"/>
              </a:ext>
            </a:extLst>
          </p:cNvPr>
          <p:cNvSpPr>
            <a:spLocks noGrp="1"/>
          </p:cNvSpPr>
          <p:nvPr>
            <p:ph type="title"/>
          </p:nvPr>
        </p:nvSpPr>
        <p:spPr/>
        <p:txBody>
          <a:bodyPr/>
          <a:lstStyle/>
          <a:p>
            <a:r>
              <a:rPr lang="en-US"/>
              <a:t>Meaning shift of</a:t>
            </a:r>
            <a:br>
              <a:rPr lang="en-US"/>
            </a:br>
            <a:r>
              <a:rPr lang="en-US" i="1"/>
              <a:t>-gate</a:t>
            </a:r>
            <a:endParaRPr lang="en-US"/>
          </a:p>
        </p:txBody>
      </p:sp>
      <p:sp>
        <p:nvSpPr>
          <p:cNvPr id="3" name="Content Placeholder 2">
            <a:extLst>
              <a:ext uri="{FF2B5EF4-FFF2-40B4-BE49-F238E27FC236}">
                <a16:creationId xmlns:a16="http://schemas.microsoft.com/office/drawing/2014/main" id="{558FA4BC-4060-AB4D-907C-C2755D9656F5}"/>
              </a:ext>
            </a:extLst>
          </p:cNvPr>
          <p:cNvSpPr>
            <a:spLocks noGrp="1"/>
          </p:cNvSpPr>
          <p:nvPr>
            <p:ph idx="1"/>
          </p:nvPr>
        </p:nvSpPr>
        <p:spPr/>
        <p:txBody>
          <a:bodyPr/>
          <a:lstStyle/>
          <a:p>
            <a:r>
              <a:rPr lang="en-US"/>
              <a:t>Flach et al. (2018) show that </a:t>
            </a:r>
            <a:r>
              <a:rPr lang="en-US" i="1"/>
              <a:t>-gate </a:t>
            </a:r>
            <a:r>
              <a:rPr lang="en-US"/>
              <a:t>in German is subject to "trivialization": from big political scandals to smaller boulevard affairs </a:t>
            </a:r>
          </a:p>
          <a:p>
            <a:r>
              <a:rPr lang="en-US"/>
              <a:t>Are there similar developments in other domains?</a:t>
            </a:r>
          </a:p>
        </p:txBody>
      </p:sp>
      <p:sp>
        <p:nvSpPr>
          <p:cNvPr id="4" name="Slide Number Placeholder 3">
            <a:extLst>
              <a:ext uri="{FF2B5EF4-FFF2-40B4-BE49-F238E27FC236}">
                <a16:creationId xmlns:a16="http://schemas.microsoft.com/office/drawing/2014/main" id="{C054D175-B26A-ED44-BD38-E1C03C5BAD2E}"/>
              </a:ext>
            </a:extLst>
          </p:cNvPr>
          <p:cNvSpPr>
            <a:spLocks noGrp="1"/>
          </p:cNvSpPr>
          <p:nvPr>
            <p:ph type="sldNum" sz="quarter" idx="12"/>
          </p:nvPr>
        </p:nvSpPr>
        <p:spPr/>
        <p:txBody>
          <a:bodyPr/>
          <a:lstStyle/>
          <a:p>
            <a:fld id="{6C6AE60A-B69C-4790-82F7-3882EDF23186}" type="slidenum">
              <a:rPr lang="de-DE" smtClean="0"/>
              <a:t>27</a:t>
            </a:fld>
            <a:endParaRPr lang="de-DE"/>
          </a:p>
        </p:txBody>
      </p:sp>
    </p:spTree>
    <p:extLst>
      <p:ext uri="{BB962C8B-B14F-4D97-AF65-F5344CB8AC3E}">
        <p14:creationId xmlns:p14="http://schemas.microsoft.com/office/powerpoint/2010/main" val="2843184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77E46-7CF2-E842-867D-47319D3D09FA}"/>
              </a:ext>
            </a:extLst>
          </p:cNvPr>
          <p:cNvSpPr>
            <a:spLocks noGrp="1"/>
          </p:cNvSpPr>
          <p:nvPr>
            <p:ph type="title"/>
          </p:nvPr>
        </p:nvSpPr>
        <p:spPr/>
        <p:txBody>
          <a:bodyPr/>
          <a:lstStyle/>
          <a:p>
            <a:r>
              <a:rPr lang="en-US"/>
              <a:t>"X-phemism mill"</a:t>
            </a:r>
          </a:p>
        </p:txBody>
      </p:sp>
      <p:sp>
        <p:nvSpPr>
          <p:cNvPr id="3" name="Content Placeholder 2">
            <a:extLst>
              <a:ext uri="{FF2B5EF4-FFF2-40B4-BE49-F238E27FC236}">
                <a16:creationId xmlns:a16="http://schemas.microsoft.com/office/drawing/2014/main" id="{C3298535-BF6A-3545-8A2C-AFC3D2509348}"/>
              </a:ext>
            </a:extLst>
          </p:cNvPr>
          <p:cNvSpPr>
            <a:spLocks noGrp="1"/>
          </p:cNvSpPr>
          <p:nvPr>
            <p:ph idx="1"/>
          </p:nvPr>
        </p:nvSpPr>
        <p:spPr/>
        <p:txBody>
          <a:bodyPr/>
          <a:lstStyle/>
          <a:p>
            <a:r>
              <a:rPr lang="en-US"/>
              <a:t>Expressive meanings tend to show signs of attrition over time</a:t>
            </a:r>
          </a:p>
          <a:p>
            <a:r>
              <a:rPr lang="en-US"/>
              <a:t>e.g. </a:t>
            </a:r>
            <a:r>
              <a:rPr lang="en-US" i="1"/>
              <a:t>scheiße</a:t>
            </a:r>
            <a:r>
              <a:rPr lang="en-US"/>
              <a:t> 'shit, crap': de-tabooization over the course of the (late) 20</a:t>
            </a:r>
            <a:r>
              <a:rPr lang="en-US" baseline="30000"/>
              <a:t>th</a:t>
            </a:r>
            <a:r>
              <a:rPr lang="en-US"/>
              <a:t> century </a:t>
            </a:r>
          </a:p>
          <a:p>
            <a:r>
              <a:rPr lang="en-US"/>
              <a:t>Allan &amp; Burridge (2006): "X-phemism mill" –euphemysms and dysphemisms tend to loose their expressive meaning and become replaced by new ones </a:t>
            </a:r>
          </a:p>
          <a:p>
            <a:r>
              <a:rPr lang="en-US"/>
              <a:t>cf. e.g. MHG </a:t>
            </a:r>
            <a:r>
              <a:rPr lang="en-US" i="1"/>
              <a:t>kranc '</a:t>
            </a:r>
            <a:r>
              <a:rPr lang="en-US"/>
              <a:t>weak' &gt; NHG </a:t>
            </a:r>
            <a:r>
              <a:rPr lang="en-US" i="1"/>
              <a:t>krank </a:t>
            </a:r>
            <a:r>
              <a:rPr lang="en-US"/>
              <a:t>'ill'</a:t>
            </a:r>
          </a:p>
        </p:txBody>
      </p:sp>
      <p:sp>
        <p:nvSpPr>
          <p:cNvPr id="4" name="Slide Number Placeholder 3">
            <a:extLst>
              <a:ext uri="{FF2B5EF4-FFF2-40B4-BE49-F238E27FC236}">
                <a16:creationId xmlns:a16="http://schemas.microsoft.com/office/drawing/2014/main" id="{C7461516-413B-5148-A78F-7364975BB410}"/>
              </a:ext>
            </a:extLst>
          </p:cNvPr>
          <p:cNvSpPr>
            <a:spLocks noGrp="1"/>
          </p:cNvSpPr>
          <p:nvPr>
            <p:ph type="sldNum" sz="quarter" idx="12"/>
          </p:nvPr>
        </p:nvSpPr>
        <p:spPr/>
        <p:txBody>
          <a:bodyPr/>
          <a:lstStyle/>
          <a:p>
            <a:fld id="{6C6AE60A-B69C-4790-82F7-3882EDF23186}" type="slidenum">
              <a:rPr lang="de-DE" smtClean="0"/>
              <a:t>28</a:t>
            </a:fld>
            <a:endParaRPr lang="de-DE"/>
          </a:p>
        </p:txBody>
      </p:sp>
    </p:spTree>
    <p:extLst>
      <p:ext uri="{BB962C8B-B14F-4D97-AF65-F5344CB8AC3E}">
        <p14:creationId xmlns:p14="http://schemas.microsoft.com/office/powerpoint/2010/main" val="35456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8E5D6-08FF-5948-BABB-D93A583912CA}"/>
              </a:ext>
            </a:extLst>
          </p:cNvPr>
          <p:cNvSpPr>
            <a:spLocks noGrp="1"/>
          </p:cNvSpPr>
          <p:nvPr>
            <p:ph type="title"/>
          </p:nvPr>
        </p:nvSpPr>
        <p:spPr/>
        <p:txBody>
          <a:bodyPr/>
          <a:lstStyle/>
          <a:p>
            <a:r>
              <a:rPr lang="en-US"/>
              <a:t>Expressivity</a:t>
            </a:r>
          </a:p>
        </p:txBody>
      </p:sp>
      <p:sp>
        <p:nvSpPr>
          <p:cNvPr id="3" name="Content Placeholder 2">
            <a:extLst>
              <a:ext uri="{FF2B5EF4-FFF2-40B4-BE49-F238E27FC236}">
                <a16:creationId xmlns:a16="http://schemas.microsoft.com/office/drawing/2014/main" id="{54B7CF13-980C-9F4E-9314-048DDC9180A5}"/>
              </a:ext>
            </a:extLst>
          </p:cNvPr>
          <p:cNvSpPr>
            <a:spLocks noGrp="1"/>
          </p:cNvSpPr>
          <p:nvPr>
            <p:ph idx="1"/>
          </p:nvPr>
        </p:nvSpPr>
        <p:spPr/>
        <p:txBody>
          <a:bodyPr/>
          <a:lstStyle/>
          <a:p>
            <a:r>
              <a:rPr lang="en-US"/>
              <a:t>concept often used quite vaguely</a:t>
            </a:r>
          </a:p>
          <a:p>
            <a:r>
              <a:rPr lang="en-US"/>
              <a:t>Traugott &amp; Dasher (2002: 94) attribute it to Traugott (1982) </a:t>
            </a:r>
          </a:p>
          <a:p>
            <a:r>
              <a:rPr lang="en-US"/>
              <a:t>There it predominantly refers to the "interpersonal" component of language in the sense of Halliday &amp; Hasan (1976)</a:t>
            </a:r>
          </a:p>
          <a:p>
            <a:pPr marL="0" indent="0">
              <a:buNone/>
            </a:pPr>
            <a:endParaRPr lang="en-GB" sz="1800"/>
          </a:p>
          <a:p>
            <a:pPr marL="0" indent="0">
              <a:buNone/>
            </a:pPr>
            <a:r>
              <a:rPr lang="en-GB" sz="1600">
                <a:effectLst/>
              </a:rPr>
              <a:t>Halliday, M.A.K. &amp; Ruqaia Hasan. 1976. </a:t>
            </a:r>
            <a:r>
              <a:rPr lang="en-GB" sz="1600" i="1">
                <a:effectLst/>
              </a:rPr>
              <a:t>Cohesion in English</a:t>
            </a:r>
            <a:r>
              <a:rPr lang="en-GB" sz="1600">
                <a:effectLst/>
              </a:rPr>
              <a:t>. London: Longman.</a:t>
            </a:r>
          </a:p>
          <a:p>
            <a:pPr marL="0" indent="0">
              <a:buNone/>
            </a:pPr>
            <a:r>
              <a:rPr lang="en-GB" sz="1600">
                <a:effectLst/>
              </a:rPr>
              <a:t>Traugott, Eliabath Closs. 1982. From propositional to textual and expressive meanings; some semantic–pragmatic aspects of grammaticalization. In Winfred P. Lehmann and Yakov Malkiel, eds., Perspectives on Historical Linguistics, 245–271. Amsterdam: Benjamins</a:t>
            </a:r>
          </a:p>
          <a:p>
            <a:pPr marL="0" indent="0">
              <a:buNone/>
            </a:pPr>
            <a:r>
              <a:rPr lang="en-GB" sz="1600">
                <a:effectLst/>
              </a:rPr>
              <a:t>Traugott, Elizabeth Closs &amp; Richard B. Dasher. </a:t>
            </a:r>
            <a:r>
              <a:rPr lang="en-GB" sz="1600" i="1">
                <a:effectLst/>
              </a:rPr>
              <a:t>Regularity in Semantic Change</a:t>
            </a:r>
            <a:r>
              <a:rPr lang="en-GB" sz="1600">
                <a:effectLst/>
              </a:rPr>
              <a:t>. Cambridge: Cambridge University Press.</a:t>
            </a:r>
          </a:p>
          <a:p>
            <a:endParaRPr lang="en-US" sz="2800"/>
          </a:p>
        </p:txBody>
      </p:sp>
      <p:sp>
        <p:nvSpPr>
          <p:cNvPr id="4" name="Slide Number Placeholder 3">
            <a:extLst>
              <a:ext uri="{FF2B5EF4-FFF2-40B4-BE49-F238E27FC236}">
                <a16:creationId xmlns:a16="http://schemas.microsoft.com/office/drawing/2014/main" id="{63976BA1-3C49-0E4C-A881-F928A84603D1}"/>
              </a:ext>
            </a:extLst>
          </p:cNvPr>
          <p:cNvSpPr>
            <a:spLocks noGrp="1"/>
          </p:cNvSpPr>
          <p:nvPr>
            <p:ph type="sldNum" sz="quarter" idx="12"/>
          </p:nvPr>
        </p:nvSpPr>
        <p:spPr/>
        <p:txBody>
          <a:bodyPr/>
          <a:lstStyle/>
          <a:p>
            <a:fld id="{6C6AE60A-B69C-4790-82F7-3882EDF23186}" type="slidenum">
              <a:rPr lang="de-DE" smtClean="0"/>
              <a:t>29</a:t>
            </a:fld>
            <a:endParaRPr lang="de-DE"/>
          </a:p>
        </p:txBody>
      </p:sp>
    </p:spTree>
    <p:extLst>
      <p:ext uri="{BB962C8B-B14F-4D97-AF65-F5344CB8AC3E}">
        <p14:creationId xmlns:p14="http://schemas.microsoft.com/office/powerpoint/2010/main" val="2856940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a:t>Some example studies</a:t>
            </a:r>
          </a:p>
        </p:txBody>
      </p:sp>
      <p:sp>
        <p:nvSpPr>
          <p:cNvPr id="3" name="Untertitel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549245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D32BD-4D94-3449-97DD-9D0E016C575B}"/>
              </a:ext>
            </a:extLst>
          </p:cNvPr>
          <p:cNvSpPr>
            <a:spLocks noGrp="1"/>
          </p:cNvSpPr>
          <p:nvPr>
            <p:ph type="title"/>
          </p:nvPr>
        </p:nvSpPr>
        <p:spPr/>
        <p:txBody>
          <a:bodyPr/>
          <a:lstStyle/>
          <a:p>
            <a:r>
              <a:rPr lang="en-US"/>
              <a:t>Expressivity</a:t>
            </a:r>
          </a:p>
        </p:txBody>
      </p:sp>
      <p:sp>
        <p:nvSpPr>
          <p:cNvPr id="3" name="Content Placeholder 2">
            <a:extLst>
              <a:ext uri="{FF2B5EF4-FFF2-40B4-BE49-F238E27FC236}">
                <a16:creationId xmlns:a16="http://schemas.microsoft.com/office/drawing/2014/main" id="{23E247EE-36BA-F240-8376-70933072FA82}"/>
              </a:ext>
            </a:extLst>
          </p:cNvPr>
          <p:cNvSpPr>
            <a:spLocks noGrp="1"/>
          </p:cNvSpPr>
          <p:nvPr>
            <p:ph idx="1"/>
          </p:nvPr>
        </p:nvSpPr>
        <p:spPr/>
        <p:txBody>
          <a:bodyPr/>
          <a:lstStyle/>
          <a:p>
            <a:r>
              <a:rPr lang="en-US"/>
              <a:t>Traugott &amp; Dasher (2002) use </a:t>
            </a:r>
            <a:r>
              <a:rPr lang="en-US" i="1"/>
              <a:t>expressivity </a:t>
            </a:r>
            <a:r>
              <a:rPr lang="en-US"/>
              <a:t>quasi-synonymously with </a:t>
            </a:r>
            <a:r>
              <a:rPr lang="en-US" i="1"/>
              <a:t>subjectivity</a:t>
            </a:r>
            <a:endParaRPr lang="en-US"/>
          </a:p>
          <a:p>
            <a:r>
              <a:rPr lang="en-US"/>
              <a:t>diachronic emergence of subjective meaning as </a:t>
            </a:r>
            <a:r>
              <a:rPr lang="en-US" i="1"/>
              <a:t>subjectification</a:t>
            </a:r>
            <a:endParaRPr lang="en-US"/>
          </a:p>
          <a:p>
            <a:endParaRPr lang="en-US"/>
          </a:p>
        </p:txBody>
      </p:sp>
      <p:sp>
        <p:nvSpPr>
          <p:cNvPr id="4" name="Slide Number Placeholder 3">
            <a:extLst>
              <a:ext uri="{FF2B5EF4-FFF2-40B4-BE49-F238E27FC236}">
                <a16:creationId xmlns:a16="http://schemas.microsoft.com/office/drawing/2014/main" id="{BBD09118-6D8B-264E-81BE-96A3A53ED29B}"/>
              </a:ext>
            </a:extLst>
          </p:cNvPr>
          <p:cNvSpPr>
            <a:spLocks noGrp="1"/>
          </p:cNvSpPr>
          <p:nvPr>
            <p:ph type="sldNum" sz="quarter" idx="12"/>
          </p:nvPr>
        </p:nvSpPr>
        <p:spPr/>
        <p:txBody>
          <a:bodyPr/>
          <a:lstStyle/>
          <a:p>
            <a:fld id="{6C6AE60A-B69C-4790-82F7-3882EDF23186}" type="slidenum">
              <a:rPr lang="de-DE" smtClean="0"/>
              <a:t>30</a:t>
            </a:fld>
            <a:endParaRPr lang="de-DE"/>
          </a:p>
        </p:txBody>
      </p:sp>
      <p:graphicFrame>
        <p:nvGraphicFramePr>
          <p:cNvPr id="5" name="Inhaltsplatzhalter 3">
            <a:extLst>
              <a:ext uri="{FF2B5EF4-FFF2-40B4-BE49-F238E27FC236}">
                <a16:creationId xmlns:a16="http://schemas.microsoft.com/office/drawing/2014/main" id="{C0DF5C26-E9E0-4A49-849D-FD98B6F68C4D}"/>
              </a:ext>
            </a:extLst>
          </p:cNvPr>
          <p:cNvGraphicFramePr>
            <a:graphicFrameLocks/>
          </p:cNvGraphicFramePr>
          <p:nvPr>
            <p:extLst>
              <p:ext uri="{D42A27DB-BD31-4B8C-83A1-F6EECF244321}">
                <p14:modId xmlns:p14="http://schemas.microsoft.com/office/powerpoint/2010/main" val="364711205"/>
              </p:ext>
            </p:extLst>
          </p:nvPr>
        </p:nvGraphicFramePr>
        <p:xfrm>
          <a:off x="264246" y="3472649"/>
          <a:ext cx="8771265" cy="32687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764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25218" y="2132856"/>
            <a:ext cx="8784976" cy="1470025"/>
          </a:xfrm>
        </p:spPr>
        <p:txBody>
          <a:bodyPr>
            <a:normAutofit/>
          </a:bodyPr>
          <a:lstStyle/>
          <a:p>
            <a:r>
              <a:rPr lang="en-US" sz="6000" b="1">
                <a:solidFill>
                  <a:srgbClr val="002060"/>
                </a:solidFill>
              </a:rPr>
              <a:t>DWDS &amp; DTA</a:t>
            </a:r>
            <a:endParaRPr lang="de-DE" sz="5400">
              <a:solidFill>
                <a:srgbClr val="002060"/>
              </a:solidFill>
            </a:endParaRPr>
          </a:p>
        </p:txBody>
      </p:sp>
    </p:spTree>
    <p:extLst>
      <p:ext uri="{BB962C8B-B14F-4D97-AF65-F5344CB8AC3E}">
        <p14:creationId xmlns:p14="http://schemas.microsoft.com/office/powerpoint/2010/main" val="3973796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German text archive</a:t>
            </a:r>
          </a:p>
        </p:txBody>
      </p:sp>
      <p:sp>
        <p:nvSpPr>
          <p:cNvPr id="3" name="Inhaltsplatzhalter 2"/>
          <p:cNvSpPr>
            <a:spLocks noGrp="1"/>
          </p:cNvSpPr>
          <p:nvPr>
            <p:ph idx="1"/>
          </p:nvPr>
        </p:nvSpPr>
        <p:spPr/>
        <p:txBody>
          <a:bodyPr/>
          <a:lstStyle/>
          <a:p>
            <a:r>
              <a:rPr lang="en-US"/>
              <a:t>available via https://deutschestextarchiv.de/ OR https://dwds.de OR https://kaskade.dwds.de/dstar/</a:t>
            </a:r>
          </a:p>
        </p:txBody>
      </p:sp>
      <p:sp>
        <p:nvSpPr>
          <p:cNvPr id="4" name="Foliennummernplatzhalter 3"/>
          <p:cNvSpPr>
            <a:spLocks noGrp="1"/>
          </p:cNvSpPr>
          <p:nvPr>
            <p:ph type="sldNum" sz="quarter" idx="12"/>
          </p:nvPr>
        </p:nvSpPr>
        <p:spPr/>
        <p:txBody>
          <a:bodyPr/>
          <a:lstStyle/>
          <a:p>
            <a:fld id="{6C6AE60A-B69C-4790-82F7-3882EDF23186}" type="slidenum">
              <a:rPr lang="de-DE" smtClean="0"/>
              <a:t>32</a:t>
            </a:fld>
            <a:endParaRPr lang="de-DE"/>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29471"/>
          <a:stretch/>
        </p:blipFill>
        <p:spPr bwMode="auto">
          <a:xfrm>
            <a:off x="467544" y="3293785"/>
            <a:ext cx="8431695" cy="5391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8096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German Text Archive</a:t>
            </a:r>
          </a:p>
        </p:txBody>
      </p:sp>
      <p:sp>
        <p:nvSpPr>
          <p:cNvPr id="3" name="Inhaltsplatzhalter 2"/>
          <p:cNvSpPr>
            <a:spLocks noGrp="1"/>
          </p:cNvSpPr>
          <p:nvPr>
            <p:ph idx="1"/>
          </p:nvPr>
        </p:nvSpPr>
        <p:spPr>
          <a:xfrm>
            <a:off x="457200" y="1567333"/>
            <a:ext cx="8229600" cy="4525963"/>
          </a:xfrm>
        </p:spPr>
        <p:txBody>
          <a:bodyPr>
            <a:normAutofit/>
          </a:bodyPr>
          <a:lstStyle/>
          <a:p>
            <a:r>
              <a:rPr lang="en-US" sz="2800"/>
              <a:t>www.deutschestextarchiv.de</a:t>
            </a:r>
          </a:p>
          <a:p>
            <a:pPr marL="400050" lvl="1" indent="0">
              <a:buNone/>
            </a:pPr>
            <a:r>
              <a:rPr lang="en-US" sz="2400">
                <a:sym typeface="Wingdings" pitchFamily="2" charset="2"/>
              </a:rPr>
              <a:t> basic search functions, good for simple searches that require lots of context and perhaps even faksimiles of the original print; data for download</a:t>
            </a:r>
            <a:endParaRPr lang="en-US" sz="2400"/>
          </a:p>
          <a:p>
            <a:r>
              <a:rPr lang="en-US" sz="2800"/>
              <a:t>www.dwds.de</a:t>
            </a:r>
          </a:p>
          <a:p>
            <a:pPr marL="400050" lvl="1" indent="0">
              <a:buNone/>
            </a:pPr>
            <a:r>
              <a:rPr lang="en-US" sz="2400">
                <a:sym typeface="Wingdings" pitchFamily="2" charset="2"/>
              </a:rPr>
              <a:t> advanced search functions, best choice for most corpus queries; useful export functions</a:t>
            </a:r>
            <a:endParaRPr lang="en-US" sz="2400"/>
          </a:p>
          <a:p>
            <a:r>
              <a:rPr lang="en-US" sz="2800"/>
              <a:t>https://kaskade.dwds.de/dstar/</a:t>
            </a:r>
          </a:p>
          <a:p>
            <a:pPr marL="400050" lvl="1" indent="0">
              <a:buNone/>
            </a:pPr>
            <a:r>
              <a:rPr lang="en-US" sz="2400">
                <a:sym typeface="Wingdings" pitchFamily="2" charset="2"/>
              </a:rPr>
              <a:t> expert search functions, less limited than the dwds.de search interface; less ideal export functions; very good for advanced count operations</a:t>
            </a:r>
            <a:endParaRPr lang="en-US" sz="2400"/>
          </a:p>
        </p:txBody>
      </p:sp>
      <p:sp>
        <p:nvSpPr>
          <p:cNvPr id="4" name="Foliennummernplatzhalter 3"/>
          <p:cNvSpPr>
            <a:spLocks noGrp="1"/>
          </p:cNvSpPr>
          <p:nvPr>
            <p:ph type="sldNum" sz="quarter" idx="12"/>
          </p:nvPr>
        </p:nvSpPr>
        <p:spPr/>
        <p:txBody>
          <a:bodyPr/>
          <a:lstStyle/>
          <a:p>
            <a:fld id="{6C6AE60A-B69C-4790-82F7-3882EDF23186}" type="slidenum">
              <a:rPr lang="de-DE" smtClean="0"/>
              <a:t>33</a:t>
            </a:fld>
            <a:endParaRPr lang="de-DE"/>
          </a:p>
        </p:txBody>
      </p:sp>
    </p:spTree>
    <p:extLst>
      <p:ext uri="{BB962C8B-B14F-4D97-AF65-F5344CB8AC3E}">
        <p14:creationId xmlns:p14="http://schemas.microsoft.com/office/powerpoint/2010/main" val="1447311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2280798"/>
            <a:ext cx="3425405" cy="5530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el 1"/>
          <p:cNvSpPr>
            <a:spLocks noGrp="1"/>
          </p:cNvSpPr>
          <p:nvPr>
            <p:ph type="title"/>
          </p:nvPr>
        </p:nvSpPr>
        <p:spPr/>
        <p:txBody>
          <a:bodyPr/>
          <a:lstStyle/>
          <a:p>
            <a:r>
              <a:rPr lang="en-US"/>
              <a:t>German Text Archive</a:t>
            </a:r>
          </a:p>
        </p:txBody>
      </p:sp>
      <p:sp>
        <p:nvSpPr>
          <p:cNvPr id="3" name="Inhaltsplatzhalter 2"/>
          <p:cNvSpPr>
            <a:spLocks noGrp="1"/>
          </p:cNvSpPr>
          <p:nvPr>
            <p:ph idx="1"/>
          </p:nvPr>
        </p:nvSpPr>
        <p:spPr/>
        <p:txBody>
          <a:bodyPr/>
          <a:lstStyle/>
          <a:p>
            <a:r>
              <a:rPr lang="en-US"/>
              <a:t>DTA is </a:t>
            </a:r>
            <a:r>
              <a:rPr lang="en-US" b="1"/>
              <a:t>tagged </a:t>
            </a:r>
            <a:r>
              <a:rPr lang="en-US"/>
              <a:t>and </a:t>
            </a:r>
            <a:r>
              <a:rPr lang="en-US" b="1"/>
              <a:t>lemmatized</a:t>
            </a:r>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34</a:t>
            </a:fld>
            <a:endParaRPr lang="de-DE"/>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8" y="2280798"/>
            <a:ext cx="3359646" cy="466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2280798"/>
            <a:ext cx="2820865" cy="4730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7520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German Text Archive</a:t>
            </a:r>
          </a:p>
        </p:txBody>
      </p:sp>
      <p:sp>
        <p:nvSpPr>
          <p:cNvPr id="3" name="Inhaltsplatzhalter 2"/>
          <p:cNvSpPr>
            <a:spLocks noGrp="1"/>
          </p:cNvSpPr>
          <p:nvPr>
            <p:ph idx="1"/>
          </p:nvPr>
        </p:nvSpPr>
        <p:spPr/>
        <p:txBody>
          <a:bodyPr/>
          <a:lstStyle/>
          <a:p>
            <a:r>
              <a:rPr lang="en-US"/>
              <a:t>Search Syntax: DDC; see https://www.dwds.de/d/korpussuche (German) or https://www.cudmuncher.de/~moocow/software/ddc/querydoc.html (English)</a:t>
            </a:r>
          </a:p>
        </p:txBody>
      </p:sp>
      <p:sp>
        <p:nvSpPr>
          <p:cNvPr id="4" name="Foliennummernplatzhalter 3"/>
          <p:cNvSpPr>
            <a:spLocks noGrp="1"/>
          </p:cNvSpPr>
          <p:nvPr>
            <p:ph type="sldNum" sz="quarter" idx="12"/>
          </p:nvPr>
        </p:nvSpPr>
        <p:spPr/>
        <p:txBody>
          <a:bodyPr/>
          <a:lstStyle/>
          <a:p>
            <a:fld id="{6C6AE60A-B69C-4790-82F7-3882EDF23186}" type="slidenum">
              <a:rPr lang="de-DE" smtClean="0"/>
              <a:t>35</a:t>
            </a:fld>
            <a:endParaRPr lang="de-DE"/>
          </a:p>
        </p:txBody>
      </p:sp>
    </p:spTree>
    <p:extLst>
      <p:ext uri="{BB962C8B-B14F-4D97-AF65-F5344CB8AC3E}">
        <p14:creationId xmlns:p14="http://schemas.microsoft.com/office/powerpoint/2010/main" val="103154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German Text Archive / DWDS</a:t>
            </a:r>
          </a:p>
        </p:txBody>
      </p:sp>
      <p:sp>
        <p:nvSpPr>
          <p:cNvPr id="3" name="Inhaltsplatzhalter 2"/>
          <p:cNvSpPr>
            <a:spLocks noGrp="1"/>
          </p:cNvSpPr>
          <p:nvPr>
            <p:ph idx="1"/>
          </p:nvPr>
        </p:nvSpPr>
        <p:spPr>
          <a:xfrm>
            <a:off x="446495" y="1656241"/>
            <a:ext cx="8229600" cy="4525963"/>
          </a:xfrm>
        </p:spPr>
        <p:txBody>
          <a:bodyPr>
            <a:noAutofit/>
          </a:bodyPr>
          <a:lstStyle/>
          <a:p>
            <a:r>
              <a:rPr lang="en-US" sz="2400"/>
              <a:t>annotati0n layers:</a:t>
            </a:r>
          </a:p>
          <a:p>
            <a:endParaRPr lang="en-US" sz="2400"/>
          </a:p>
          <a:p>
            <a:pPr marL="0" indent="0">
              <a:buNone/>
            </a:pPr>
            <a:r>
              <a:rPr lang="en-US" sz="2400"/>
              <a:t>$w 	words/tokens (in DTA: Latin-1 text)</a:t>
            </a:r>
          </a:p>
          <a:p>
            <a:pPr marL="0" indent="0">
              <a:buNone/>
            </a:pPr>
            <a:r>
              <a:rPr lang="en-US" sz="2400"/>
              <a:t>$l	Lemma </a:t>
            </a:r>
          </a:p>
          <a:p>
            <a:pPr marL="0" indent="0">
              <a:buNone/>
            </a:pPr>
            <a:r>
              <a:rPr lang="en-US" sz="2400"/>
              <a:t>$p	part of speech</a:t>
            </a:r>
          </a:p>
          <a:p>
            <a:pPr marL="0" indent="0">
              <a:buNone/>
            </a:pPr>
            <a:endParaRPr lang="en-US" sz="2400"/>
          </a:p>
          <a:p>
            <a:pPr marL="0" indent="0">
              <a:buNone/>
            </a:pPr>
            <a:r>
              <a:rPr lang="en-US" sz="2400"/>
              <a:t>additionally in DTA:</a:t>
            </a:r>
          </a:p>
          <a:p>
            <a:pPr marL="0" indent="0">
              <a:buNone/>
            </a:pPr>
            <a:r>
              <a:rPr lang="en-US" sz="2400"/>
              <a:t>$u	original text in DTA</a:t>
            </a:r>
          </a:p>
          <a:p>
            <a:pPr marL="0" indent="0">
              <a:buNone/>
            </a:pPr>
            <a:r>
              <a:rPr lang="en-US" sz="2400"/>
              <a:t>$v 	normalized word form</a:t>
            </a:r>
          </a:p>
          <a:p>
            <a:pPr marL="0" indent="0">
              <a:buNone/>
            </a:pPr>
            <a:endParaRPr lang="en-US" sz="2400"/>
          </a:p>
        </p:txBody>
      </p:sp>
      <p:sp>
        <p:nvSpPr>
          <p:cNvPr id="4" name="Foliennummernplatzhalter 3"/>
          <p:cNvSpPr>
            <a:spLocks noGrp="1"/>
          </p:cNvSpPr>
          <p:nvPr>
            <p:ph type="sldNum" sz="quarter" idx="12"/>
          </p:nvPr>
        </p:nvSpPr>
        <p:spPr/>
        <p:txBody>
          <a:bodyPr/>
          <a:lstStyle/>
          <a:p>
            <a:fld id="{6C6AE60A-B69C-4790-82F7-3882EDF23186}" type="slidenum">
              <a:rPr lang="de-DE" smtClean="0"/>
              <a:t>36</a:t>
            </a:fld>
            <a:endParaRPr lang="de-DE"/>
          </a:p>
        </p:txBody>
      </p:sp>
    </p:spTree>
    <p:extLst>
      <p:ext uri="{BB962C8B-B14F-4D97-AF65-F5344CB8AC3E}">
        <p14:creationId xmlns:p14="http://schemas.microsoft.com/office/powerpoint/2010/main" val="138066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Examples</a:t>
            </a:r>
          </a:p>
        </p:txBody>
      </p:sp>
      <p:sp>
        <p:nvSpPr>
          <p:cNvPr id="3" name="Inhaltsplatzhalter 2"/>
          <p:cNvSpPr>
            <a:spLocks noGrp="1"/>
          </p:cNvSpPr>
          <p:nvPr>
            <p:ph idx="1"/>
          </p:nvPr>
        </p:nvSpPr>
        <p:spPr/>
        <p:txBody>
          <a:bodyPr>
            <a:normAutofit/>
          </a:bodyPr>
          <a:lstStyle/>
          <a:p>
            <a:pPr marL="0" indent="0">
              <a:buNone/>
            </a:pPr>
            <a:r>
              <a:rPr lang="en-US" sz="2400"/>
              <a:t>How can we search for...</a:t>
            </a:r>
          </a:p>
          <a:p>
            <a:pPr marL="0" indent="0">
              <a:buNone/>
            </a:pPr>
            <a:endParaRPr lang="en-US" sz="1000"/>
          </a:p>
          <a:p>
            <a:pPr marL="514350" indent="-514350">
              <a:buFont typeface="+mj-lt"/>
              <a:buAutoNum type="arabicPeriod"/>
            </a:pPr>
            <a:r>
              <a:rPr lang="en-US" sz="2400"/>
              <a:t>the exact word </a:t>
            </a:r>
            <a:r>
              <a:rPr lang="en-US" sz="2400" b="1"/>
              <a:t>form </a:t>
            </a:r>
            <a:r>
              <a:rPr lang="en-US" sz="2400" i="1"/>
              <a:t>König </a:t>
            </a:r>
            <a:r>
              <a:rPr lang="en-US" sz="2400"/>
              <a:t>'king'</a:t>
            </a:r>
            <a:r>
              <a:rPr lang="en-US" sz="2400" i="1"/>
              <a:t> </a:t>
            </a:r>
            <a:r>
              <a:rPr lang="en-US" sz="2400"/>
              <a:t>(i.e. not </a:t>
            </a:r>
            <a:r>
              <a:rPr lang="en-US" sz="2400" i="1"/>
              <a:t>Könige, Königs ...</a:t>
            </a:r>
            <a:r>
              <a:rPr lang="en-US" sz="2400"/>
              <a:t>)</a:t>
            </a:r>
          </a:p>
          <a:p>
            <a:pPr marL="514350" indent="-514350">
              <a:buFont typeface="+mj-lt"/>
              <a:buAutoNum type="arabicPeriod"/>
            </a:pPr>
            <a:r>
              <a:rPr lang="en-US" sz="2400"/>
              <a:t>The </a:t>
            </a:r>
            <a:r>
              <a:rPr lang="en-US" sz="2400" b="1"/>
              <a:t>lemma </a:t>
            </a:r>
            <a:r>
              <a:rPr lang="en-US" sz="2400" i="1"/>
              <a:t>laufen </a:t>
            </a:r>
            <a:r>
              <a:rPr lang="en-US" sz="2400"/>
              <a:t>'go,run'</a:t>
            </a:r>
          </a:p>
          <a:p>
            <a:pPr marL="514350" indent="-514350">
              <a:buFont typeface="+mj-lt"/>
              <a:buAutoNum type="arabicPeriod"/>
            </a:pPr>
            <a:r>
              <a:rPr lang="en-US" sz="2400"/>
              <a:t>the plural forms </a:t>
            </a:r>
            <a:r>
              <a:rPr lang="en-US" sz="2400" i="1"/>
              <a:t>Wagen </a:t>
            </a:r>
            <a:r>
              <a:rPr lang="en-US" sz="2400"/>
              <a:t>vs. </a:t>
            </a:r>
            <a:r>
              <a:rPr lang="en-US" sz="2400" i="1"/>
              <a:t>Wägen </a:t>
            </a:r>
            <a:r>
              <a:rPr lang="en-US" sz="2400"/>
              <a:t>'cars/waggons'</a:t>
            </a:r>
          </a:p>
          <a:p>
            <a:pPr marL="514350" indent="-514350">
              <a:buFont typeface="+mj-lt"/>
              <a:buAutoNum type="arabicPeriod"/>
            </a:pPr>
            <a:r>
              <a:rPr lang="en-US" sz="2400"/>
              <a:t>the construction ADJ </a:t>
            </a:r>
            <a:r>
              <a:rPr lang="en-US" sz="2400" i="1"/>
              <a:t>werden </a:t>
            </a:r>
            <a:r>
              <a:rPr lang="en-US" sz="2400"/>
              <a:t>'become ADJ'</a:t>
            </a:r>
            <a:r>
              <a:rPr lang="en-US" sz="2400" i="1"/>
              <a:t> </a:t>
            </a:r>
            <a:r>
              <a:rPr lang="en-US" sz="2400"/>
              <a:t>(e.g. </a:t>
            </a:r>
            <a:r>
              <a:rPr lang="en-US" sz="2400" i="1"/>
              <a:t>verrückt werden </a:t>
            </a:r>
            <a:r>
              <a:rPr lang="en-US" sz="2400"/>
              <a:t>'go crazy')</a:t>
            </a:r>
          </a:p>
          <a:p>
            <a:pPr marL="514350" indent="-514350">
              <a:buFont typeface="+mj-lt"/>
              <a:buAutoNum type="arabicPeriod"/>
            </a:pPr>
            <a:r>
              <a:rPr lang="en-US" sz="2400"/>
              <a:t>The sequence </a:t>
            </a:r>
            <a:r>
              <a:rPr lang="en-US" sz="2400" i="1"/>
              <a:t>weil </a:t>
            </a:r>
            <a:r>
              <a:rPr lang="en-US" sz="2400"/>
              <a:t>+ personal pronoun + verb (e.g. </a:t>
            </a:r>
            <a:r>
              <a:rPr lang="en-US" sz="2400" i="1"/>
              <a:t>weil ich sag das halt so</a:t>
            </a:r>
            <a:r>
              <a:rPr lang="en-US" sz="2400"/>
              <a:t>)</a:t>
            </a:r>
          </a:p>
          <a:p>
            <a:pPr marL="514350" indent="-514350">
              <a:buFont typeface="+mj-lt"/>
              <a:buAutoNum type="arabicPeriod"/>
            </a:pPr>
            <a:r>
              <a:rPr lang="en-US" sz="2400"/>
              <a:t>Apostrophe with genitives of words ending in -s, e.g. </a:t>
            </a:r>
            <a:r>
              <a:rPr lang="en-US" sz="2400" i="1"/>
              <a:t>des Korpus'</a:t>
            </a:r>
            <a:endParaRPr lang="en-US" sz="2400"/>
          </a:p>
          <a:p>
            <a:pPr marL="514350" indent="-514350">
              <a:buFont typeface="+mj-lt"/>
              <a:buAutoNum type="arabicPeriod"/>
            </a:pPr>
            <a:r>
              <a:rPr lang="en-US" sz="2400"/>
              <a:t>Infinitives without </a:t>
            </a:r>
            <a:r>
              <a:rPr lang="en-US" sz="2400" i="1"/>
              <a:t>zu </a:t>
            </a:r>
            <a:r>
              <a:rPr lang="en-US" sz="2400"/>
              <a:t>and </a:t>
            </a:r>
            <a:r>
              <a:rPr lang="en-US" sz="2400" i="1"/>
              <a:t>zu </a:t>
            </a:r>
            <a:r>
              <a:rPr lang="en-US" sz="2400"/>
              <a:t>infinitives</a:t>
            </a:r>
          </a:p>
          <a:p>
            <a:pPr marL="514350" indent="-514350">
              <a:buFont typeface="+mj-lt"/>
              <a:buAutoNum type="arabicPeriod"/>
            </a:pPr>
            <a:r>
              <a:rPr lang="en-US" sz="2400"/>
              <a:t>Frequency of </a:t>
            </a:r>
            <a:r>
              <a:rPr lang="en-US" sz="2400" i="1"/>
              <a:t>ward </a:t>
            </a:r>
            <a:r>
              <a:rPr lang="en-US" sz="2400"/>
              <a:t>vs. </a:t>
            </a:r>
            <a:r>
              <a:rPr lang="en-US" sz="2400" i="1"/>
              <a:t>wurde </a:t>
            </a:r>
            <a:r>
              <a:rPr lang="en-US" sz="2400"/>
              <a:t>across centuries</a:t>
            </a:r>
          </a:p>
        </p:txBody>
      </p:sp>
      <p:sp>
        <p:nvSpPr>
          <p:cNvPr id="4" name="Foliennummernplatzhalter 3"/>
          <p:cNvSpPr>
            <a:spLocks noGrp="1"/>
          </p:cNvSpPr>
          <p:nvPr>
            <p:ph type="sldNum" sz="quarter" idx="12"/>
          </p:nvPr>
        </p:nvSpPr>
        <p:spPr/>
        <p:txBody>
          <a:bodyPr/>
          <a:lstStyle/>
          <a:p>
            <a:fld id="{6C6AE60A-B69C-4790-82F7-3882EDF23186}" type="slidenum">
              <a:rPr lang="de-DE" smtClean="0"/>
              <a:t>37</a:t>
            </a:fld>
            <a:endParaRPr lang="de-DE"/>
          </a:p>
        </p:txBody>
      </p:sp>
    </p:spTree>
    <p:extLst>
      <p:ext uri="{BB962C8B-B14F-4D97-AF65-F5344CB8AC3E}">
        <p14:creationId xmlns:p14="http://schemas.microsoft.com/office/powerpoint/2010/main" val="4138257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156A2-3B74-5841-9359-8A3770379014}"/>
              </a:ext>
            </a:extLst>
          </p:cNvPr>
          <p:cNvSpPr>
            <a:spLocks noGrp="1"/>
          </p:cNvSpPr>
          <p:nvPr>
            <p:ph type="ctrTitle"/>
          </p:nvPr>
        </p:nvSpPr>
        <p:spPr/>
        <p:txBody>
          <a:bodyPr/>
          <a:lstStyle/>
          <a:p>
            <a:endParaRPr lang="en-US"/>
          </a:p>
        </p:txBody>
      </p:sp>
      <p:sp>
        <p:nvSpPr>
          <p:cNvPr id="4" name="Title 1">
            <a:extLst>
              <a:ext uri="{FF2B5EF4-FFF2-40B4-BE49-F238E27FC236}">
                <a16:creationId xmlns:a16="http://schemas.microsoft.com/office/drawing/2014/main" id="{95B6A337-CD6D-3340-B340-5DFFA42DB546}"/>
              </a:ext>
            </a:extLst>
          </p:cNvPr>
          <p:cNvSpPr txBox="1">
            <a:spLocks/>
          </p:cNvSpPr>
          <p:nvPr/>
        </p:nvSpPr>
        <p:spPr>
          <a:xfrm>
            <a:off x="685800" y="2564904"/>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Corbel" panose="020B0503020204020204" pitchFamily="34" charset="0"/>
                <a:ea typeface="+mj-ea"/>
                <a:cs typeface="+mj-cs"/>
              </a:defRPr>
            </a:lvl1pPr>
          </a:lstStyle>
          <a:p>
            <a:r>
              <a:rPr lang="en-US"/>
              <a:t>Dstar</a:t>
            </a:r>
          </a:p>
        </p:txBody>
      </p:sp>
    </p:spTree>
    <p:extLst>
      <p:ext uri="{BB962C8B-B14F-4D97-AF65-F5344CB8AC3E}">
        <p14:creationId xmlns:p14="http://schemas.microsoft.com/office/powerpoint/2010/main" val="156230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DBE84-DB78-B141-9CAE-ADCA7061C90A}"/>
              </a:ext>
            </a:extLst>
          </p:cNvPr>
          <p:cNvSpPr>
            <a:spLocks noGrp="1"/>
          </p:cNvSpPr>
          <p:nvPr>
            <p:ph type="title"/>
          </p:nvPr>
        </p:nvSpPr>
        <p:spPr/>
        <p:txBody>
          <a:bodyPr/>
          <a:lstStyle/>
          <a:p>
            <a:r>
              <a:rPr lang="en-US"/>
              <a:t>D* (Dstar)</a:t>
            </a:r>
          </a:p>
        </p:txBody>
      </p:sp>
      <p:sp>
        <p:nvSpPr>
          <p:cNvPr id="3" name="Content Placeholder 2">
            <a:extLst>
              <a:ext uri="{FF2B5EF4-FFF2-40B4-BE49-F238E27FC236}">
                <a16:creationId xmlns:a16="http://schemas.microsoft.com/office/drawing/2014/main" id="{19ED9E81-92C0-8846-ACCF-6B4EE0471BBB}"/>
              </a:ext>
            </a:extLst>
          </p:cNvPr>
          <p:cNvSpPr>
            <a:spLocks noGrp="1"/>
          </p:cNvSpPr>
          <p:nvPr>
            <p:ph idx="1"/>
          </p:nvPr>
        </p:nvSpPr>
        <p:spPr/>
        <p:txBody>
          <a:bodyPr/>
          <a:lstStyle/>
          <a:p>
            <a:pPr marL="0" indent="0">
              <a:buNone/>
            </a:pPr>
            <a:r>
              <a:rPr lang="en-US"/>
              <a:t>https://kaskade.dwds.de/dstar/</a:t>
            </a:r>
          </a:p>
          <a:p>
            <a:endParaRPr lang="en-US"/>
          </a:p>
          <a:p>
            <a:r>
              <a:rPr lang="en-US"/>
              <a:t>alternative interface for the BBAW corpora</a:t>
            </a:r>
          </a:p>
          <a:p>
            <a:r>
              <a:rPr lang="en-US"/>
              <a:t>particularly suitable for frequency counts</a:t>
            </a:r>
          </a:p>
          <a:p>
            <a:r>
              <a:rPr lang="en-US"/>
              <a:t>documentation is a bit suboptimal</a:t>
            </a:r>
          </a:p>
        </p:txBody>
      </p:sp>
      <p:sp>
        <p:nvSpPr>
          <p:cNvPr id="4" name="Slide Number Placeholder 3">
            <a:extLst>
              <a:ext uri="{FF2B5EF4-FFF2-40B4-BE49-F238E27FC236}">
                <a16:creationId xmlns:a16="http://schemas.microsoft.com/office/drawing/2014/main" id="{7D8CD250-41BD-F045-B23C-E92ECB55315D}"/>
              </a:ext>
            </a:extLst>
          </p:cNvPr>
          <p:cNvSpPr>
            <a:spLocks noGrp="1"/>
          </p:cNvSpPr>
          <p:nvPr>
            <p:ph type="sldNum" sz="quarter" idx="12"/>
          </p:nvPr>
        </p:nvSpPr>
        <p:spPr/>
        <p:txBody>
          <a:bodyPr/>
          <a:lstStyle/>
          <a:p>
            <a:fld id="{6C6AE60A-B69C-4790-82F7-3882EDF23186}" type="slidenum">
              <a:rPr lang="de-DE" smtClean="0"/>
              <a:t>39</a:t>
            </a:fld>
            <a:endParaRPr lang="de-DE"/>
          </a:p>
        </p:txBody>
      </p:sp>
    </p:spTree>
    <p:extLst>
      <p:ext uri="{BB962C8B-B14F-4D97-AF65-F5344CB8AC3E}">
        <p14:creationId xmlns:p14="http://schemas.microsoft.com/office/powerpoint/2010/main" val="379906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Example studies</a:t>
            </a:r>
          </a:p>
        </p:txBody>
      </p:sp>
      <p:sp>
        <p:nvSpPr>
          <p:cNvPr id="3" name="Inhaltsplatzhalter 2"/>
          <p:cNvSpPr>
            <a:spLocks noGrp="1"/>
          </p:cNvSpPr>
          <p:nvPr>
            <p:ph idx="1"/>
          </p:nvPr>
        </p:nvSpPr>
        <p:spPr/>
        <p:txBody>
          <a:bodyPr/>
          <a:lstStyle/>
          <a:p>
            <a:pPr marL="514350" indent="-514350">
              <a:buFont typeface="+mj-lt"/>
              <a:buAutoNum type="arabicPeriod"/>
            </a:pPr>
            <a:r>
              <a:rPr lang="en-US"/>
              <a:t>Graphemics: Functional expansion of the apostrophe &lt;'&gt;</a:t>
            </a:r>
          </a:p>
          <a:p>
            <a:pPr marL="514350" indent="-514350">
              <a:buFont typeface="+mj-lt"/>
              <a:buAutoNum type="arabicPeriod"/>
            </a:pPr>
            <a:r>
              <a:rPr lang="en-US"/>
              <a:t>Morphology: Word formation change</a:t>
            </a:r>
          </a:p>
          <a:p>
            <a:pPr marL="514350" indent="-514350">
              <a:buFont typeface="+mj-lt"/>
              <a:buAutoNum type="arabicPeriod"/>
            </a:pPr>
            <a:r>
              <a:rPr lang="en-US"/>
              <a:t>Morphosyntax: the x-er the y-er</a:t>
            </a:r>
          </a:p>
        </p:txBody>
      </p:sp>
      <p:sp>
        <p:nvSpPr>
          <p:cNvPr id="4" name="Foliennummernplatzhalter 3"/>
          <p:cNvSpPr>
            <a:spLocks noGrp="1"/>
          </p:cNvSpPr>
          <p:nvPr>
            <p:ph type="sldNum" sz="quarter" idx="12"/>
          </p:nvPr>
        </p:nvSpPr>
        <p:spPr/>
        <p:txBody>
          <a:bodyPr/>
          <a:lstStyle/>
          <a:p>
            <a:fld id="{6C6AE60A-B69C-4790-82F7-3882EDF23186}" type="slidenum">
              <a:rPr lang="de-DE" smtClean="0"/>
              <a:t>4</a:t>
            </a:fld>
            <a:endParaRPr lang="de-DE"/>
          </a:p>
        </p:txBody>
      </p:sp>
    </p:spTree>
    <p:extLst>
      <p:ext uri="{BB962C8B-B14F-4D97-AF65-F5344CB8AC3E}">
        <p14:creationId xmlns:p14="http://schemas.microsoft.com/office/powerpoint/2010/main" val="9268262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DBE84-DB78-B141-9CAE-ADCA7061C90A}"/>
              </a:ext>
            </a:extLst>
          </p:cNvPr>
          <p:cNvSpPr>
            <a:spLocks noGrp="1"/>
          </p:cNvSpPr>
          <p:nvPr>
            <p:ph type="title"/>
          </p:nvPr>
        </p:nvSpPr>
        <p:spPr/>
        <p:txBody>
          <a:bodyPr/>
          <a:lstStyle/>
          <a:p>
            <a:r>
              <a:rPr lang="en-US"/>
              <a:t>D* (Dstar)</a:t>
            </a:r>
          </a:p>
        </p:txBody>
      </p:sp>
      <p:sp>
        <p:nvSpPr>
          <p:cNvPr id="3" name="Content Placeholder 2">
            <a:extLst>
              <a:ext uri="{FF2B5EF4-FFF2-40B4-BE49-F238E27FC236}">
                <a16:creationId xmlns:a16="http://schemas.microsoft.com/office/drawing/2014/main" id="{19ED9E81-92C0-8846-ACCF-6B4EE0471BBB}"/>
              </a:ext>
            </a:extLst>
          </p:cNvPr>
          <p:cNvSpPr>
            <a:spLocks noGrp="1"/>
          </p:cNvSpPr>
          <p:nvPr>
            <p:ph idx="1"/>
          </p:nvPr>
        </p:nvSpPr>
        <p:spPr/>
        <p:txBody>
          <a:bodyPr/>
          <a:lstStyle/>
          <a:p>
            <a:r>
              <a:rPr lang="en-US"/>
              <a:t>Useful hints in this tutorial by Andreas Blombach http://sprachwissenschaft.fau.de/personen/daten/blombach/korpora.pdf</a:t>
            </a:r>
          </a:p>
          <a:p>
            <a:r>
              <a:rPr lang="en-US"/>
              <a:t>and in this blog post by Frank Wiegand: https://sprache.hypotheses.org/723</a:t>
            </a:r>
          </a:p>
        </p:txBody>
      </p:sp>
      <p:sp>
        <p:nvSpPr>
          <p:cNvPr id="4" name="Slide Number Placeholder 3">
            <a:extLst>
              <a:ext uri="{FF2B5EF4-FFF2-40B4-BE49-F238E27FC236}">
                <a16:creationId xmlns:a16="http://schemas.microsoft.com/office/drawing/2014/main" id="{7D8CD250-41BD-F045-B23C-E92ECB55315D}"/>
              </a:ext>
            </a:extLst>
          </p:cNvPr>
          <p:cNvSpPr>
            <a:spLocks noGrp="1"/>
          </p:cNvSpPr>
          <p:nvPr>
            <p:ph type="sldNum" sz="quarter" idx="12"/>
          </p:nvPr>
        </p:nvSpPr>
        <p:spPr/>
        <p:txBody>
          <a:bodyPr/>
          <a:lstStyle/>
          <a:p>
            <a:fld id="{6C6AE60A-B69C-4790-82F7-3882EDF23186}" type="slidenum">
              <a:rPr lang="de-DE" smtClean="0"/>
              <a:t>40</a:t>
            </a:fld>
            <a:endParaRPr lang="de-DE"/>
          </a:p>
        </p:txBody>
      </p:sp>
    </p:spTree>
    <p:extLst>
      <p:ext uri="{BB962C8B-B14F-4D97-AF65-F5344CB8AC3E}">
        <p14:creationId xmlns:p14="http://schemas.microsoft.com/office/powerpoint/2010/main" val="1054472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DBE84-DB78-B141-9CAE-ADCA7061C90A}"/>
              </a:ext>
            </a:extLst>
          </p:cNvPr>
          <p:cNvSpPr>
            <a:spLocks noGrp="1"/>
          </p:cNvSpPr>
          <p:nvPr>
            <p:ph type="title"/>
          </p:nvPr>
        </p:nvSpPr>
        <p:spPr/>
        <p:txBody>
          <a:bodyPr/>
          <a:lstStyle/>
          <a:p>
            <a:r>
              <a:rPr lang="en-US"/>
              <a:t>D* (Dstar)</a:t>
            </a:r>
          </a:p>
        </p:txBody>
      </p:sp>
      <p:sp>
        <p:nvSpPr>
          <p:cNvPr id="3" name="Content Placeholder 2">
            <a:extLst>
              <a:ext uri="{FF2B5EF4-FFF2-40B4-BE49-F238E27FC236}">
                <a16:creationId xmlns:a16="http://schemas.microsoft.com/office/drawing/2014/main" id="{19ED9E81-92C0-8846-ACCF-6B4EE0471BBB}"/>
              </a:ext>
            </a:extLst>
          </p:cNvPr>
          <p:cNvSpPr>
            <a:spLocks noGrp="1"/>
          </p:cNvSpPr>
          <p:nvPr>
            <p:ph idx="1"/>
          </p:nvPr>
        </p:nvSpPr>
        <p:spPr/>
        <p:txBody>
          <a:bodyPr/>
          <a:lstStyle/>
          <a:p>
            <a:r>
              <a:rPr lang="en-US"/>
              <a:t>Basic pattern for count queries:</a:t>
            </a:r>
          </a:p>
          <a:p>
            <a:endParaRPr lang="en-US"/>
          </a:p>
          <a:p>
            <a:pPr marL="0" indent="0" algn="ctr">
              <a:buNone/>
            </a:pPr>
            <a:r>
              <a:rPr lang="en-US"/>
              <a:t>COUNT ( </a:t>
            </a:r>
            <a:r>
              <a:rPr lang="en-US">
                <a:solidFill>
                  <a:srgbClr val="00B050"/>
                </a:solidFill>
              </a:rPr>
              <a:t>insert normal DDC query here</a:t>
            </a:r>
            <a:r>
              <a:rPr lang="en-US"/>
              <a:t> )</a:t>
            </a:r>
          </a:p>
          <a:p>
            <a:pPr marL="0" indent="0" algn="ctr">
              <a:buNone/>
            </a:pPr>
            <a:endParaRPr lang="en-US"/>
          </a:p>
          <a:p>
            <a:r>
              <a:rPr lang="en-US"/>
              <a:t>Example:</a:t>
            </a:r>
          </a:p>
          <a:p>
            <a:pPr marL="0" indent="0" algn="ctr">
              <a:buNone/>
            </a:pPr>
            <a:r>
              <a:rPr lang="en-US"/>
              <a:t>COUNT( $p = /NN/g ) #sep</a:t>
            </a:r>
          </a:p>
          <a:p>
            <a:pPr marL="0" indent="0" algn="ctr">
              <a:buNone/>
            </a:pPr>
            <a:r>
              <a:rPr lang="en-US"/>
              <a:t>(counts all common nouns)</a:t>
            </a:r>
          </a:p>
        </p:txBody>
      </p:sp>
      <p:sp>
        <p:nvSpPr>
          <p:cNvPr id="4" name="Slide Number Placeholder 3">
            <a:extLst>
              <a:ext uri="{FF2B5EF4-FFF2-40B4-BE49-F238E27FC236}">
                <a16:creationId xmlns:a16="http://schemas.microsoft.com/office/drawing/2014/main" id="{7D8CD250-41BD-F045-B23C-E92ECB55315D}"/>
              </a:ext>
            </a:extLst>
          </p:cNvPr>
          <p:cNvSpPr>
            <a:spLocks noGrp="1"/>
          </p:cNvSpPr>
          <p:nvPr>
            <p:ph type="sldNum" sz="quarter" idx="12"/>
          </p:nvPr>
        </p:nvSpPr>
        <p:spPr/>
        <p:txBody>
          <a:bodyPr/>
          <a:lstStyle/>
          <a:p>
            <a:fld id="{6C6AE60A-B69C-4790-82F7-3882EDF23186}" type="slidenum">
              <a:rPr lang="de-DE" smtClean="0"/>
              <a:t>41</a:t>
            </a:fld>
            <a:endParaRPr lang="de-DE"/>
          </a:p>
        </p:txBody>
      </p:sp>
    </p:spTree>
    <p:extLst>
      <p:ext uri="{BB962C8B-B14F-4D97-AF65-F5344CB8AC3E}">
        <p14:creationId xmlns:p14="http://schemas.microsoft.com/office/powerpoint/2010/main" val="9175556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DBE84-DB78-B141-9CAE-ADCA7061C90A}"/>
              </a:ext>
            </a:extLst>
          </p:cNvPr>
          <p:cNvSpPr>
            <a:spLocks noGrp="1"/>
          </p:cNvSpPr>
          <p:nvPr>
            <p:ph type="title"/>
          </p:nvPr>
        </p:nvSpPr>
        <p:spPr/>
        <p:txBody>
          <a:bodyPr/>
          <a:lstStyle/>
          <a:p>
            <a:r>
              <a:rPr lang="en-US"/>
              <a:t>D* (Dstar)</a:t>
            </a:r>
          </a:p>
        </p:txBody>
      </p:sp>
      <p:sp>
        <p:nvSpPr>
          <p:cNvPr id="3" name="Content Placeholder 2">
            <a:extLst>
              <a:ext uri="{FF2B5EF4-FFF2-40B4-BE49-F238E27FC236}">
                <a16:creationId xmlns:a16="http://schemas.microsoft.com/office/drawing/2014/main" id="{19ED9E81-92C0-8846-ACCF-6B4EE0471BBB}"/>
              </a:ext>
            </a:extLst>
          </p:cNvPr>
          <p:cNvSpPr>
            <a:spLocks noGrp="1"/>
          </p:cNvSpPr>
          <p:nvPr>
            <p:ph idx="1"/>
          </p:nvPr>
        </p:nvSpPr>
        <p:spPr/>
        <p:txBody>
          <a:bodyPr/>
          <a:lstStyle/>
          <a:p>
            <a:r>
              <a:rPr lang="en-US"/>
              <a:t>by-Operator: count by $l (Lemma), $p (POS) etc.</a:t>
            </a:r>
          </a:p>
          <a:p>
            <a:endParaRPr lang="en-US"/>
          </a:p>
          <a:p>
            <a:pPr marL="0" indent="0" algn="ctr">
              <a:buNone/>
            </a:pPr>
            <a:r>
              <a:rPr lang="en-US"/>
              <a:t>COUNT ( </a:t>
            </a:r>
            <a:r>
              <a:rPr lang="en-US">
                <a:solidFill>
                  <a:srgbClr val="00B050"/>
                </a:solidFill>
              </a:rPr>
              <a:t>insert ddc query here</a:t>
            </a:r>
            <a:r>
              <a:rPr lang="en-US"/>
              <a:t> )</a:t>
            </a:r>
          </a:p>
          <a:p>
            <a:pPr marL="0" indent="0" algn="ctr">
              <a:buNone/>
            </a:pPr>
            <a:endParaRPr lang="en-US"/>
          </a:p>
          <a:p>
            <a:r>
              <a:rPr lang="en-US"/>
              <a:t>Example:</a:t>
            </a:r>
          </a:p>
          <a:p>
            <a:pPr marL="0" indent="0" algn="ctr">
              <a:buNone/>
            </a:pPr>
            <a:r>
              <a:rPr lang="en-US"/>
              <a:t>COUNT( $p = /NN/g ) #BY($l) #sep</a:t>
            </a:r>
          </a:p>
          <a:p>
            <a:pPr marL="0" indent="0" algn="ctr">
              <a:buNone/>
            </a:pPr>
            <a:r>
              <a:rPr lang="en-US"/>
              <a:t>(counts all common nouns by lemma)</a:t>
            </a:r>
          </a:p>
        </p:txBody>
      </p:sp>
      <p:sp>
        <p:nvSpPr>
          <p:cNvPr id="4" name="Slide Number Placeholder 3">
            <a:extLst>
              <a:ext uri="{FF2B5EF4-FFF2-40B4-BE49-F238E27FC236}">
                <a16:creationId xmlns:a16="http://schemas.microsoft.com/office/drawing/2014/main" id="{7D8CD250-41BD-F045-B23C-E92ECB55315D}"/>
              </a:ext>
            </a:extLst>
          </p:cNvPr>
          <p:cNvSpPr>
            <a:spLocks noGrp="1"/>
          </p:cNvSpPr>
          <p:nvPr>
            <p:ph type="sldNum" sz="quarter" idx="12"/>
          </p:nvPr>
        </p:nvSpPr>
        <p:spPr/>
        <p:txBody>
          <a:bodyPr/>
          <a:lstStyle/>
          <a:p>
            <a:fld id="{6C6AE60A-B69C-4790-82F7-3882EDF23186}" type="slidenum">
              <a:rPr lang="de-DE" smtClean="0"/>
              <a:t>42</a:t>
            </a:fld>
            <a:endParaRPr lang="de-DE"/>
          </a:p>
        </p:txBody>
      </p:sp>
    </p:spTree>
    <p:extLst>
      <p:ext uri="{BB962C8B-B14F-4D97-AF65-F5344CB8AC3E}">
        <p14:creationId xmlns:p14="http://schemas.microsoft.com/office/powerpoint/2010/main" val="449078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DBE84-DB78-B141-9CAE-ADCA7061C90A}"/>
              </a:ext>
            </a:extLst>
          </p:cNvPr>
          <p:cNvSpPr>
            <a:spLocks noGrp="1"/>
          </p:cNvSpPr>
          <p:nvPr>
            <p:ph type="title"/>
          </p:nvPr>
        </p:nvSpPr>
        <p:spPr/>
        <p:txBody>
          <a:bodyPr/>
          <a:lstStyle/>
          <a:p>
            <a:r>
              <a:rPr lang="en-US"/>
              <a:t>D* (Dstar)</a:t>
            </a:r>
          </a:p>
        </p:txBody>
      </p:sp>
      <p:sp>
        <p:nvSpPr>
          <p:cNvPr id="3" name="Content Placeholder 2">
            <a:extLst>
              <a:ext uri="{FF2B5EF4-FFF2-40B4-BE49-F238E27FC236}">
                <a16:creationId xmlns:a16="http://schemas.microsoft.com/office/drawing/2014/main" id="{19ED9E81-92C0-8846-ACCF-6B4EE0471BBB}"/>
              </a:ext>
            </a:extLst>
          </p:cNvPr>
          <p:cNvSpPr>
            <a:spLocks noGrp="1"/>
          </p:cNvSpPr>
          <p:nvPr>
            <p:ph idx="1"/>
          </p:nvPr>
        </p:nvSpPr>
        <p:spPr/>
        <p:txBody>
          <a:bodyPr/>
          <a:lstStyle/>
          <a:p>
            <a:r>
              <a:rPr lang="en-US"/>
              <a:t>Basic pattern for frequency counts:</a:t>
            </a:r>
          </a:p>
          <a:p>
            <a:endParaRPr lang="en-US"/>
          </a:p>
          <a:p>
            <a:pPr marL="0" indent="0" algn="ctr">
              <a:buNone/>
            </a:pPr>
            <a:r>
              <a:rPr lang="en-US"/>
              <a:t>COUNT ( </a:t>
            </a:r>
            <a:r>
              <a:rPr lang="en-US">
                <a:solidFill>
                  <a:srgbClr val="00B050"/>
                </a:solidFill>
              </a:rPr>
              <a:t>insert normal ddc query here </a:t>
            </a:r>
            <a:r>
              <a:rPr lang="en-US"/>
              <a:t>)</a:t>
            </a:r>
          </a:p>
          <a:p>
            <a:pPr marL="0" indent="0" algn="ctr">
              <a:buNone/>
            </a:pPr>
            <a:endParaRPr lang="en-US"/>
          </a:p>
          <a:p>
            <a:r>
              <a:rPr lang="en-US"/>
              <a:t>More complex example:</a:t>
            </a:r>
          </a:p>
          <a:p>
            <a:pPr marL="0" indent="0" algn="ctr">
              <a:buNone/>
            </a:pPr>
            <a:r>
              <a:rPr lang="en-US"/>
              <a:t>count( "$w=/[Jj]e/g $w=/.*er/g=1" &amp;&amp; "$w=/desto/g $w=/.*er/g=2" )</a:t>
            </a:r>
          </a:p>
        </p:txBody>
      </p:sp>
      <p:sp>
        <p:nvSpPr>
          <p:cNvPr id="4" name="Slide Number Placeholder 3">
            <a:extLst>
              <a:ext uri="{FF2B5EF4-FFF2-40B4-BE49-F238E27FC236}">
                <a16:creationId xmlns:a16="http://schemas.microsoft.com/office/drawing/2014/main" id="{7D8CD250-41BD-F045-B23C-E92ECB55315D}"/>
              </a:ext>
            </a:extLst>
          </p:cNvPr>
          <p:cNvSpPr>
            <a:spLocks noGrp="1"/>
          </p:cNvSpPr>
          <p:nvPr>
            <p:ph type="sldNum" sz="quarter" idx="12"/>
          </p:nvPr>
        </p:nvSpPr>
        <p:spPr/>
        <p:txBody>
          <a:bodyPr/>
          <a:lstStyle/>
          <a:p>
            <a:fld id="{6C6AE60A-B69C-4790-82F7-3882EDF23186}" type="slidenum">
              <a:rPr lang="de-DE" smtClean="0"/>
              <a:t>43</a:t>
            </a:fld>
            <a:endParaRPr lang="de-DE"/>
          </a:p>
        </p:txBody>
      </p:sp>
    </p:spTree>
    <p:extLst>
      <p:ext uri="{BB962C8B-B14F-4D97-AF65-F5344CB8AC3E}">
        <p14:creationId xmlns:p14="http://schemas.microsoft.com/office/powerpoint/2010/main" val="4287038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a:t>The mother of all (German) corpora: DeReKo</a:t>
            </a:r>
          </a:p>
        </p:txBody>
      </p:sp>
      <p:sp>
        <p:nvSpPr>
          <p:cNvPr id="3" name="Untertitel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6310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DeReKo</a:t>
            </a:r>
          </a:p>
        </p:txBody>
      </p:sp>
      <p:sp>
        <p:nvSpPr>
          <p:cNvPr id="3" name="Inhaltsplatzhalter 2"/>
          <p:cNvSpPr>
            <a:spLocks noGrp="1"/>
          </p:cNvSpPr>
          <p:nvPr>
            <p:ph idx="1"/>
          </p:nvPr>
        </p:nvSpPr>
        <p:spPr>
          <a:xfrm>
            <a:off x="457200" y="1600200"/>
            <a:ext cx="4906888" cy="4525963"/>
          </a:xfrm>
        </p:spPr>
        <p:txBody>
          <a:bodyPr>
            <a:noAutofit/>
          </a:bodyPr>
          <a:lstStyle/>
          <a:p>
            <a:r>
              <a:rPr lang="en-US" sz="2800"/>
              <a:t>since 1964</a:t>
            </a:r>
          </a:p>
          <a:p>
            <a:r>
              <a:rPr lang="en-US" sz="2800"/>
              <a:t>biggest collection of corpora of present-day German</a:t>
            </a:r>
          </a:p>
          <a:p>
            <a:r>
              <a:rPr lang="en-US" sz="2800"/>
              <a:t>not a balanced corpus – instead, it is a collection of "archives" designed in such a way that one can create "virtual corpora" balanced for aspects relevant for the current research question</a:t>
            </a:r>
          </a:p>
        </p:txBody>
      </p:sp>
      <p:sp>
        <p:nvSpPr>
          <p:cNvPr id="4" name="Foliennummernplatzhalter 3"/>
          <p:cNvSpPr>
            <a:spLocks noGrp="1"/>
          </p:cNvSpPr>
          <p:nvPr>
            <p:ph type="sldNum" sz="quarter" idx="12"/>
          </p:nvPr>
        </p:nvSpPr>
        <p:spPr/>
        <p:txBody>
          <a:bodyPr/>
          <a:lstStyle/>
          <a:p>
            <a:fld id="{6C6AE60A-B69C-4790-82F7-3882EDF23186}" type="slidenum">
              <a:rPr lang="de-DE" smtClean="0"/>
              <a:t>45</a:t>
            </a:fld>
            <a:endParaRPr lang="de-DE"/>
          </a:p>
        </p:txBody>
      </p:sp>
      <p:pic>
        <p:nvPicPr>
          <p:cNvPr id="6" name="Bild 5"/>
          <p:cNvPicPr>
            <a:picLocks noChangeAspect="1"/>
          </p:cNvPicPr>
          <p:nvPr/>
        </p:nvPicPr>
        <p:blipFill>
          <a:blip r:embed="rId2"/>
          <a:stretch>
            <a:fillRect/>
          </a:stretch>
        </p:blipFill>
        <p:spPr>
          <a:xfrm>
            <a:off x="5237508" y="470243"/>
            <a:ext cx="3677892" cy="5685769"/>
          </a:xfrm>
          <a:prstGeom prst="rect">
            <a:avLst/>
          </a:prstGeom>
        </p:spPr>
      </p:pic>
      <p:sp>
        <p:nvSpPr>
          <p:cNvPr id="7" name="Textfeld 6"/>
          <p:cNvSpPr txBox="1"/>
          <p:nvPr/>
        </p:nvSpPr>
        <p:spPr>
          <a:xfrm>
            <a:off x="5237508" y="6156012"/>
            <a:ext cx="3677892" cy="369332"/>
          </a:xfrm>
          <a:prstGeom prst="rect">
            <a:avLst/>
          </a:prstGeom>
          <a:noFill/>
        </p:spPr>
        <p:txBody>
          <a:bodyPr wrap="square" rtlCol="0">
            <a:spAutoFit/>
          </a:bodyPr>
          <a:lstStyle/>
          <a:p>
            <a:pPr algn="ctr"/>
            <a:r>
              <a:rPr lang="en-US"/>
              <a:t>(from Kupietz et al. 2010)</a:t>
            </a:r>
          </a:p>
        </p:txBody>
      </p:sp>
    </p:spTree>
    <p:extLst>
      <p:ext uri="{BB962C8B-B14F-4D97-AF65-F5344CB8AC3E}">
        <p14:creationId xmlns:p14="http://schemas.microsoft.com/office/powerpoint/2010/main" val="1712417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27D2D-651C-D046-9E50-498884B58CDF}"/>
              </a:ext>
            </a:extLst>
          </p:cNvPr>
          <p:cNvSpPr>
            <a:spLocks noGrp="1"/>
          </p:cNvSpPr>
          <p:nvPr>
            <p:ph type="title"/>
          </p:nvPr>
        </p:nvSpPr>
        <p:spPr/>
        <p:txBody>
          <a:bodyPr/>
          <a:lstStyle/>
          <a:p>
            <a:r>
              <a:rPr lang="en-US"/>
              <a:t>Create virtual corpora</a:t>
            </a:r>
          </a:p>
        </p:txBody>
      </p:sp>
      <p:sp>
        <p:nvSpPr>
          <p:cNvPr id="3" name="Content Placeholder 2">
            <a:extLst>
              <a:ext uri="{FF2B5EF4-FFF2-40B4-BE49-F238E27FC236}">
                <a16:creationId xmlns:a16="http://schemas.microsoft.com/office/drawing/2014/main" id="{3DA904A3-1B88-9540-850C-9946BF8C4B2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45211D9-8441-2C4F-B804-976DC1DB3735}"/>
              </a:ext>
            </a:extLst>
          </p:cNvPr>
          <p:cNvSpPr>
            <a:spLocks noGrp="1"/>
          </p:cNvSpPr>
          <p:nvPr>
            <p:ph type="sldNum" sz="quarter" idx="12"/>
          </p:nvPr>
        </p:nvSpPr>
        <p:spPr/>
        <p:txBody>
          <a:bodyPr/>
          <a:lstStyle/>
          <a:p>
            <a:fld id="{6C6AE60A-B69C-4790-82F7-3882EDF23186}" type="slidenum">
              <a:rPr lang="de-DE" smtClean="0"/>
              <a:t>46</a:t>
            </a:fld>
            <a:endParaRPr lang="de-DE"/>
          </a:p>
        </p:txBody>
      </p:sp>
      <p:pic>
        <p:nvPicPr>
          <p:cNvPr id="5" name="Picture 4">
            <a:extLst>
              <a:ext uri="{FF2B5EF4-FFF2-40B4-BE49-F238E27FC236}">
                <a16:creationId xmlns:a16="http://schemas.microsoft.com/office/drawing/2014/main" id="{6FDAD8FF-BE36-4C48-875D-2E8295F0369B}"/>
              </a:ext>
            </a:extLst>
          </p:cNvPr>
          <p:cNvPicPr>
            <a:picLocks noChangeAspect="1"/>
          </p:cNvPicPr>
          <p:nvPr/>
        </p:nvPicPr>
        <p:blipFill>
          <a:blip r:embed="rId2"/>
          <a:stretch>
            <a:fillRect/>
          </a:stretch>
        </p:blipFill>
        <p:spPr>
          <a:xfrm>
            <a:off x="622300" y="1600200"/>
            <a:ext cx="8064500" cy="6172200"/>
          </a:xfrm>
          <a:prstGeom prst="rect">
            <a:avLst/>
          </a:prstGeom>
        </p:spPr>
      </p:pic>
    </p:spTree>
    <p:extLst>
      <p:ext uri="{BB962C8B-B14F-4D97-AF65-F5344CB8AC3E}">
        <p14:creationId xmlns:p14="http://schemas.microsoft.com/office/powerpoint/2010/main" val="22169493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F6684-2DD1-E543-81FE-25FC070E702F}"/>
              </a:ext>
            </a:extLst>
          </p:cNvPr>
          <p:cNvSpPr>
            <a:spLocks noGrp="1"/>
          </p:cNvSpPr>
          <p:nvPr>
            <p:ph type="title"/>
          </p:nvPr>
        </p:nvSpPr>
        <p:spPr/>
        <p:txBody>
          <a:bodyPr/>
          <a:lstStyle/>
          <a:p>
            <a:r>
              <a:rPr lang="en-US"/>
              <a:t>The concept of DeReKo</a:t>
            </a:r>
          </a:p>
        </p:txBody>
      </p:sp>
      <p:sp>
        <p:nvSpPr>
          <p:cNvPr id="3" name="Content Placeholder 2">
            <a:extLst>
              <a:ext uri="{FF2B5EF4-FFF2-40B4-BE49-F238E27FC236}">
                <a16:creationId xmlns:a16="http://schemas.microsoft.com/office/drawing/2014/main" id="{83A84ED3-AF33-C246-99C6-064A4B92C10C}"/>
              </a:ext>
            </a:extLst>
          </p:cNvPr>
          <p:cNvSpPr>
            <a:spLocks noGrp="1"/>
          </p:cNvSpPr>
          <p:nvPr>
            <p:ph idx="1"/>
          </p:nvPr>
        </p:nvSpPr>
        <p:spPr/>
        <p:txBody>
          <a:bodyPr/>
          <a:lstStyle/>
          <a:p>
            <a:r>
              <a:rPr lang="en-US"/>
              <a:t>DeReKo as "Urstichprobe" 'original sample' (Kupietz 2010)</a:t>
            </a:r>
          </a:p>
          <a:p>
            <a:r>
              <a:rPr lang="en-US"/>
              <a:t>i.e. no ready-to-use sample but a data pool from which the user can create a sample balanced for relevant criteria</a:t>
            </a:r>
          </a:p>
        </p:txBody>
      </p:sp>
      <p:sp>
        <p:nvSpPr>
          <p:cNvPr id="4" name="Slide Number Placeholder 3">
            <a:extLst>
              <a:ext uri="{FF2B5EF4-FFF2-40B4-BE49-F238E27FC236}">
                <a16:creationId xmlns:a16="http://schemas.microsoft.com/office/drawing/2014/main" id="{ABFEA430-3641-DC4D-B266-0E16B351ED8E}"/>
              </a:ext>
            </a:extLst>
          </p:cNvPr>
          <p:cNvSpPr>
            <a:spLocks noGrp="1"/>
          </p:cNvSpPr>
          <p:nvPr>
            <p:ph type="sldNum" sz="quarter" idx="12"/>
          </p:nvPr>
        </p:nvSpPr>
        <p:spPr/>
        <p:txBody>
          <a:bodyPr/>
          <a:lstStyle/>
          <a:p>
            <a:fld id="{6C6AE60A-B69C-4790-82F7-3882EDF23186}" type="slidenum">
              <a:rPr lang="de-DE" smtClean="0"/>
              <a:t>47</a:t>
            </a:fld>
            <a:endParaRPr lang="de-DE"/>
          </a:p>
        </p:txBody>
      </p:sp>
    </p:spTree>
    <p:extLst>
      <p:ext uri="{BB962C8B-B14F-4D97-AF65-F5344CB8AC3E}">
        <p14:creationId xmlns:p14="http://schemas.microsoft.com/office/powerpoint/2010/main" val="283163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84F82-F281-B14E-922B-E293FA46AC03}"/>
              </a:ext>
            </a:extLst>
          </p:cNvPr>
          <p:cNvSpPr>
            <a:spLocks noGrp="1"/>
          </p:cNvSpPr>
          <p:nvPr>
            <p:ph type="title"/>
          </p:nvPr>
        </p:nvSpPr>
        <p:spPr/>
        <p:txBody>
          <a:bodyPr/>
          <a:lstStyle/>
          <a:p>
            <a:r>
              <a:rPr lang="en-US"/>
              <a:t>Terminology</a:t>
            </a:r>
          </a:p>
        </p:txBody>
      </p:sp>
      <p:sp>
        <p:nvSpPr>
          <p:cNvPr id="3" name="Content Placeholder 2">
            <a:extLst>
              <a:ext uri="{FF2B5EF4-FFF2-40B4-BE49-F238E27FC236}">
                <a16:creationId xmlns:a16="http://schemas.microsoft.com/office/drawing/2014/main" id="{9F112BAD-1BC1-AC45-94DE-6E4A16E0508E}"/>
              </a:ext>
            </a:extLst>
          </p:cNvPr>
          <p:cNvSpPr>
            <a:spLocks noGrp="1"/>
          </p:cNvSpPr>
          <p:nvPr>
            <p:ph idx="1"/>
          </p:nvPr>
        </p:nvSpPr>
        <p:spPr>
          <a:xfrm>
            <a:off x="179512" y="1600200"/>
            <a:ext cx="8229600" cy="4525963"/>
          </a:xfrm>
        </p:spPr>
        <p:txBody>
          <a:bodyPr>
            <a:noAutofit/>
          </a:bodyPr>
          <a:lstStyle/>
          <a:p>
            <a:pPr marL="0" indent="0">
              <a:buNone/>
            </a:pPr>
            <a:r>
              <a:rPr lang="en-GB" sz="2200"/>
              <a:t>DeReKo uses the following terms:</a:t>
            </a:r>
          </a:p>
          <a:p>
            <a:r>
              <a:rPr lang="en-GB" sz="2200" b="1"/>
              <a:t>Dokument 'document: </a:t>
            </a:r>
            <a:r>
              <a:rPr lang="en-GB" sz="2200"/>
              <a:t>contains at least one text (e.g. a novel) or multiple text (e.g. one month of newspaper articles from the St. Galler Tagblatt) </a:t>
            </a:r>
          </a:p>
          <a:p>
            <a:r>
              <a:rPr lang="en-GB" sz="2200" b="1"/>
              <a:t>Korpus 'corpus': </a:t>
            </a:r>
            <a:r>
              <a:rPr lang="en-GB" sz="2200"/>
              <a:t>contains multiple documents, e.g. all documents of the St. Galler Tagblatt</a:t>
            </a:r>
          </a:p>
          <a:p>
            <a:r>
              <a:rPr lang="en-GB" sz="2200" b="1"/>
              <a:t>Virtuelles Korpus 'virtual corpus': </a:t>
            </a:r>
            <a:r>
              <a:rPr lang="en-GB" sz="2200"/>
              <a:t>user-defined collection of multiple documents or corpora.</a:t>
            </a:r>
          </a:p>
          <a:p>
            <a:r>
              <a:rPr lang="en-GB" sz="2200" b="1"/>
              <a:t>Archiv 'archive': </a:t>
            </a:r>
            <a:r>
              <a:rPr lang="en-GB" sz="2200"/>
              <a:t>uppermost level of DeReKo. E.g. "archive of written language" contains all corpora of written language in DeReKo (e.g. the St. Galler Tagblatt corpus).</a:t>
            </a:r>
            <a:r>
              <a:rPr lang="en-GB" sz="2200" b="1"/>
              <a:t> </a:t>
            </a:r>
            <a:endParaRPr lang="en-GB" sz="2200"/>
          </a:p>
          <a:p>
            <a:endParaRPr lang="en-US" sz="2200"/>
          </a:p>
        </p:txBody>
      </p:sp>
      <p:sp>
        <p:nvSpPr>
          <p:cNvPr id="4" name="Slide Number Placeholder 3">
            <a:extLst>
              <a:ext uri="{FF2B5EF4-FFF2-40B4-BE49-F238E27FC236}">
                <a16:creationId xmlns:a16="http://schemas.microsoft.com/office/drawing/2014/main" id="{42578009-A0A9-7B4F-AB76-298E5B168A8B}"/>
              </a:ext>
            </a:extLst>
          </p:cNvPr>
          <p:cNvSpPr>
            <a:spLocks noGrp="1"/>
          </p:cNvSpPr>
          <p:nvPr>
            <p:ph type="sldNum" sz="quarter" idx="12"/>
          </p:nvPr>
        </p:nvSpPr>
        <p:spPr/>
        <p:txBody>
          <a:bodyPr/>
          <a:lstStyle/>
          <a:p>
            <a:fld id="{6C6AE60A-B69C-4790-82F7-3882EDF23186}" type="slidenum">
              <a:rPr lang="de-DE" smtClean="0"/>
              <a:t>48</a:t>
            </a:fld>
            <a:endParaRPr lang="de-DE"/>
          </a:p>
        </p:txBody>
      </p:sp>
      <p:sp>
        <p:nvSpPr>
          <p:cNvPr id="5" name="TextBox 4">
            <a:extLst>
              <a:ext uri="{FF2B5EF4-FFF2-40B4-BE49-F238E27FC236}">
                <a16:creationId xmlns:a16="http://schemas.microsoft.com/office/drawing/2014/main" id="{1C25719F-640B-F845-8530-315FED07E22E}"/>
              </a:ext>
            </a:extLst>
          </p:cNvPr>
          <p:cNvSpPr txBox="1"/>
          <p:nvPr/>
        </p:nvSpPr>
        <p:spPr>
          <a:xfrm>
            <a:off x="899592" y="6381328"/>
            <a:ext cx="8280920" cy="307777"/>
          </a:xfrm>
          <a:prstGeom prst="rect">
            <a:avLst/>
          </a:prstGeom>
          <a:noFill/>
        </p:spPr>
        <p:txBody>
          <a:bodyPr wrap="square" rtlCol="0">
            <a:spAutoFit/>
          </a:bodyPr>
          <a:lstStyle/>
          <a:p>
            <a:r>
              <a:rPr lang="en-US" sz="1400"/>
              <a:t>Quelle: https://www.bubenhofer.com/korpuslinguistik/kurs/index.php?id=cosmas_www_erste.html</a:t>
            </a:r>
          </a:p>
        </p:txBody>
      </p:sp>
    </p:spTree>
    <p:extLst>
      <p:ext uri="{BB962C8B-B14F-4D97-AF65-F5344CB8AC3E}">
        <p14:creationId xmlns:p14="http://schemas.microsoft.com/office/powerpoint/2010/main" val="5142355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DeReKo</a:t>
            </a:r>
          </a:p>
        </p:txBody>
      </p:sp>
      <p:sp>
        <p:nvSpPr>
          <p:cNvPr id="3" name="Inhaltsplatzhalter 2"/>
          <p:cNvSpPr>
            <a:spLocks noGrp="1"/>
          </p:cNvSpPr>
          <p:nvPr>
            <p:ph idx="1"/>
          </p:nvPr>
        </p:nvSpPr>
        <p:spPr/>
        <p:txBody>
          <a:bodyPr/>
          <a:lstStyle/>
          <a:p>
            <a:r>
              <a:rPr lang="en-US"/>
              <a:t>accessible via COSMAS II interface</a:t>
            </a:r>
          </a:p>
          <a:p>
            <a:r>
              <a:rPr lang="en-US"/>
              <a:t>advantage: relatively flexible search options</a:t>
            </a:r>
          </a:p>
          <a:p>
            <a:r>
              <a:rPr lang="en-US"/>
              <a:t>disadvantage: limited export options (max. 10,000 hits)</a:t>
            </a:r>
          </a:p>
        </p:txBody>
      </p:sp>
      <p:sp>
        <p:nvSpPr>
          <p:cNvPr id="4" name="Foliennummernplatzhalter 3"/>
          <p:cNvSpPr>
            <a:spLocks noGrp="1"/>
          </p:cNvSpPr>
          <p:nvPr>
            <p:ph type="sldNum" sz="quarter" idx="12"/>
          </p:nvPr>
        </p:nvSpPr>
        <p:spPr/>
        <p:txBody>
          <a:bodyPr/>
          <a:lstStyle/>
          <a:p>
            <a:fld id="{6C6AE60A-B69C-4790-82F7-3882EDF23186}" type="slidenum">
              <a:rPr lang="de-DE" smtClean="0"/>
              <a:t>49</a:t>
            </a:fld>
            <a:endParaRPr lang="de-DE"/>
          </a:p>
        </p:txBody>
      </p:sp>
    </p:spTree>
    <p:extLst>
      <p:ext uri="{BB962C8B-B14F-4D97-AF65-F5344CB8AC3E}">
        <p14:creationId xmlns:p14="http://schemas.microsoft.com/office/powerpoint/2010/main" val="346167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F9545-13CB-2D49-9E28-6931E3A7075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55AE3DC-3DCB-F14E-A7DD-335BADE3AC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552" y="1279301"/>
            <a:ext cx="8028664" cy="4525963"/>
          </a:xfrm>
        </p:spPr>
      </p:pic>
      <p:sp>
        <p:nvSpPr>
          <p:cNvPr id="6" name="TextBox 5">
            <a:extLst>
              <a:ext uri="{FF2B5EF4-FFF2-40B4-BE49-F238E27FC236}">
                <a16:creationId xmlns:a16="http://schemas.microsoft.com/office/drawing/2014/main" id="{D5E8E173-AE95-7043-B4D8-9FD963338179}"/>
              </a:ext>
            </a:extLst>
          </p:cNvPr>
          <p:cNvSpPr txBox="1"/>
          <p:nvPr/>
        </p:nvSpPr>
        <p:spPr>
          <a:xfrm>
            <a:off x="457200" y="5949280"/>
            <a:ext cx="8229600" cy="369332"/>
          </a:xfrm>
          <a:prstGeom prst="rect">
            <a:avLst/>
          </a:prstGeom>
          <a:noFill/>
        </p:spPr>
        <p:txBody>
          <a:bodyPr wrap="square" rtlCol="0">
            <a:spAutoFit/>
          </a:bodyPr>
          <a:lstStyle/>
          <a:p>
            <a:r>
              <a:rPr lang="en-US"/>
              <a:t>(Vortragsankündigung im Bamberger Dom)</a:t>
            </a:r>
          </a:p>
        </p:txBody>
      </p:sp>
    </p:spTree>
    <p:extLst>
      <p:ext uri="{BB962C8B-B14F-4D97-AF65-F5344CB8AC3E}">
        <p14:creationId xmlns:p14="http://schemas.microsoft.com/office/powerpoint/2010/main" val="28889462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Regular expressions in COSMAS</a:t>
            </a:r>
          </a:p>
        </p:txBody>
      </p:sp>
      <p:sp>
        <p:nvSpPr>
          <p:cNvPr id="3" name="Inhaltsplatzhalter 2"/>
          <p:cNvSpPr>
            <a:spLocks noGrp="1"/>
          </p:cNvSpPr>
          <p:nvPr>
            <p:ph idx="1"/>
          </p:nvPr>
        </p:nvSpPr>
        <p:spPr/>
        <p:txBody>
          <a:bodyPr>
            <a:noAutofit/>
          </a:bodyPr>
          <a:lstStyle/>
          <a:p>
            <a:pPr marL="0" indent="0">
              <a:buNone/>
            </a:pPr>
            <a:r>
              <a:rPr lang="de-DE" sz="2400" b="1"/>
              <a:t>Wildcards </a:t>
            </a:r>
            <a:r>
              <a:rPr lang="de-DE" sz="1600"/>
              <a:t>(Source: http://www.ids-mannheim.de/cosmas2//win-app/hilfe/suchanfrage/eingabe-grafisch/syntax/WORT.html)</a:t>
            </a:r>
            <a:endParaRPr lang="de-DE" sz="2400" b="1"/>
          </a:p>
          <a:p>
            <a:r>
              <a:rPr lang="de-DE" sz="2400"/>
              <a:t>* 0, 1, 2, … characters.</a:t>
            </a:r>
          </a:p>
          <a:p>
            <a:r>
              <a:rPr lang="de-DE" sz="2400" b="1"/>
              <a:t>+</a:t>
            </a:r>
            <a:r>
              <a:rPr lang="de-DE" sz="2400"/>
              <a:t> 0 or 1 character</a:t>
            </a:r>
          </a:p>
          <a:p>
            <a:r>
              <a:rPr lang="de-DE" sz="2400" b="1"/>
              <a:t>?</a:t>
            </a:r>
            <a:r>
              <a:rPr lang="de-DE" sz="2400"/>
              <a:t> 1 character</a:t>
            </a:r>
          </a:p>
          <a:p>
            <a:r>
              <a:rPr lang="de-DE" sz="2400"/>
              <a:t>The placeholders can be used multiple times within one word form.</a:t>
            </a:r>
          </a:p>
          <a:p>
            <a:r>
              <a:rPr lang="de-DE" sz="2400"/>
              <a:t>They can be placed anywhere within a word form.</a:t>
            </a:r>
          </a:p>
          <a:p>
            <a:r>
              <a:rPr lang="de-DE" sz="2400"/>
              <a:t>When using * at least two characters have to be speficfied.</a:t>
            </a:r>
          </a:p>
          <a:p>
            <a:r>
              <a:rPr lang="de-DE" sz="2400"/>
              <a:t>Wildcard function can be escaped with \</a:t>
            </a:r>
          </a:p>
        </p:txBody>
      </p:sp>
      <p:sp>
        <p:nvSpPr>
          <p:cNvPr id="4" name="Foliennummernplatzhalter 3"/>
          <p:cNvSpPr>
            <a:spLocks noGrp="1"/>
          </p:cNvSpPr>
          <p:nvPr>
            <p:ph type="sldNum" sz="quarter" idx="12"/>
          </p:nvPr>
        </p:nvSpPr>
        <p:spPr/>
        <p:txBody>
          <a:bodyPr/>
          <a:lstStyle/>
          <a:p>
            <a:fld id="{6C6AE60A-B69C-4790-82F7-3882EDF23186}" type="slidenum">
              <a:rPr lang="de-DE" smtClean="0"/>
              <a:t>50</a:t>
            </a:fld>
            <a:endParaRPr lang="de-DE"/>
          </a:p>
        </p:txBody>
      </p:sp>
    </p:spTree>
    <p:extLst>
      <p:ext uri="{BB962C8B-B14F-4D97-AF65-F5344CB8AC3E}">
        <p14:creationId xmlns:p14="http://schemas.microsoft.com/office/powerpoint/2010/main" val="20858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Annotation of COSMAS</a:t>
            </a:r>
          </a:p>
        </p:txBody>
      </p:sp>
      <p:sp>
        <p:nvSpPr>
          <p:cNvPr id="3" name="Inhaltsplatzhalter 2"/>
          <p:cNvSpPr>
            <a:spLocks noGrp="1"/>
          </p:cNvSpPr>
          <p:nvPr>
            <p:ph idx="1"/>
          </p:nvPr>
        </p:nvSpPr>
        <p:spPr/>
        <p:txBody>
          <a:bodyPr/>
          <a:lstStyle/>
          <a:p>
            <a:r>
              <a:rPr lang="en-US"/>
              <a:t>Largest archive W not pos-tagged</a:t>
            </a:r>
          </a:p>
          <a:p>
            <a:r>
              <a:rPr lang="en-US"/>
              <a:t>However, there is a subcorpus with tagged texts:</a:t>
            </a:r>
          </a:p>
          <a:p>
            <a:pPr lvl="1"/>
            <a:r>
              <a:rPr lang="en-US"/>
              <a:t>Tagged-C, Tagged-C2 (from 2010): tagged with Connexor</a:t>
            </a:r>
          </a:p>
          <a:p>
            <a:pPr lvl="1"/>
            <a:r>
              <a:rPr lang="en-US"/>
              <a:t>Tagged-T, Tagged-T2 (from 2010): tagged with TreeTagger</a:t>
            </a:r>
          </a:p>
          <a:p>
            <a:r>
              <a:rPr lang="en-US"/>
              <a:t>The tagged archives still have &gt; 1 billion tokens.</a:t>
            </a:r>
          </a:p>
        </p:txBody>
      </p:sp>
      <p:sp>
        <p:nvSpPr>
          <p:cNvPr id="4" name="Foliennummernplatzhalter 3"/>
          <p:cNvSpPr>
            <a:spLocks noGrp="1"/>
          </p:cNvSpPr>
          <p:nvPr>
            <p:ph type="sldNum" sz="quarter" idx="12"/>
          </p:nvPr>
        </p:nvSpPr>
        <p:spPr/>
        <p:txBody>
          <a:bodyPr/>
          <a:lstStyle/>
          <a:p>
            <a:fld id="{6C6AE60A-B69C-4790-82F7-3882EDF23186}" type="slidenum">
              <a:rPr lang="de-DE" smtClean="0"/>
              <a:t>51</a:t>
            </a:fld>
            <a:endParaRPr lang="de-DE"/>
          </a:p>
        </p:txBody>
      </p:sp>
    </p:spTree>
    <p:extLst>
      <p:ext uri="{BB962C8B-B14F-4D97-AF65-F5344CB8AC3E}">
        <p14:creationId xmlns:p14="http://schemas.microsoft.com/office/powerpoint/2010/main" val="1950899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Example</a:t>
            </a:r>
          </a:p>
        </p:txBody>
      </p:sp>
      <p:sp>
        <p:nvSpPr>
          <p:cNvPr id="3" name="Inhaltsplatzhalter 2"/>
          <p:cNvSpPr>
            <a:spLocks noGrp="1"/>
          </p:cNvSpPr>
          <p:nvPr>
            <p:ph idx="1"/>
          </p:nvPr>
        </p:nvSpPr>
        <p:spPr/>
        <p:txBody>
          <a:bodyPr/>
          <a:lstStyle/>
          <a:p>
            <a:pPr marL="0" indent="0">
              <a:buNone/>
            </a:pPr>
            <a:r>
              <a:rPr lang="en-US"/>
              <a:t>How can we find</a:t>
            </a:r>
          </a:p>
          <a:p>
            <a:r>
              <a:rPr lang="en-US" i="1"/>
              <a:t>wegen</a:t>
            </a:r>
            <a:r>
              <a:rPr lang="en-US"/>
              <a:t> + NP</a:t>
            </a:r>
          </a:p>
          <a:p>
            <a:r>
              <a:rPr lang="en-US" i="1"/>
              <a:t>weil</a:t>
            </a:r>
            <a:r>
              <a:rPr lang="en-US"/>
              <a:t> + personal pronoun + Verb (</a:t>
            </a:r>
            <a:r>
              <a:rPr lang="en-US" i="1"/>
              <a:t>weil ich sag das halt so)</a:t>
            </a:r>
          </a:p>
          <a:p>
            <a:r>
              <a:rPr lang="en-US"/>
              <a:t>Frequency of </a:t>
            </a:r>
            <a:r>
              <a:rPr lang="en-US" i="1"/>
              <a:t>ward </a:t>
            </a:r>
            <a:r>
              <a:rPr lang="en-US"/>
              <a:t>vs. </a:t>
            </a:r>
            <a:r>
              <a:rPr lang="en-US" i="1"/>
              <a:t>wurde </a:t>
            </a:r>
            <a:r>
              <a:rPr lang="en-US"/>
              <a:t>in historical texts</a:t>
            </a:r>
          </a:p>
          <a:p>
            <a:r>
              <a:rPr lang="en-US"/>
              <a:t>Usage variants of the verb </a:t>
            </a:r>
            <a:r>
              <a:rPr lang="en-US" i="1"/>
              <a:t>kommunizieren</a:t>
            </a:r>
            <a:endParaRPr lang="en-US"/>
          </a:p>
          <a:p>
            <a:endParaRPr lang="en-US"/>
          </a:p>
          <a:p>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52</a:t>
            </a:fld>
            <a:endParaRPr lang="de-DE"/>
          </a:p>
        </p:txBody>
      </p:sp>
    </p:spTree>
    <p:extLst>
      <p:ext uri="{BB962C8B-B14F-4D97-AF65-F5344CB8AC3E}">
        <p14:creationId xmlns:p14="http://schemas.microsoft.com/office/powerpoint/2010/main" val="4292047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Apostrophe (Scherer 2013)</a:t>
            </a:r>
          </a:p>
        </p:txBody>
      </p:sp>
      <p:sp>
        <p:nvSpPr>
          <p:cNvPr id="3" name="Inhaltsplatzhalter 2"/>
          <p:cNvSpPr>
            <a:spLocks noGrp="1"/>
          </p:cNvSpPr>
          <p:nvPr>
            <p:ph idx="1"/>
          </p:nvPr>
        </p:nvSpPr>
        <p:spPr/>
        <p:txBody>
          <a:bodyPr/>
          <a:lstStyle/>
          <a:p>
            <a:r>
              <a:rPr lang="en-US"/>
              <a:t>phonographic apostrophe: </a:t>
            </a:r>
            <a:r>
              <a:rPr lang="en-US" i="1"/>
              <a:t>habe es &gt;</a:t>
            </a:r>
            <a:r>
              <a:rPr lang="en-US"/>
              <a:t> </a:t>
            </a:r>
            <a:r>
              <a:rPr lang="en-US" i="1"/>
              <a:t>hab's, gibt es &gt; gibt's</a:t>
            </a:r>
            <a:endParaRPr lang="en-US"/>
          </a:p>
          <a:p>
            <a:r>
              <a:rPr lang="en-US"/>
              <a:t>morphographic apostrophie: </a:t>
            </a:r>
            <a:r>
              <a:rPr lang="en-US" i="1"/>
              <a:t>Moni's Friseursalon, Dienstag's Schnitzeltag</a:t>
            </a:r>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6</a:t>
            </a:fld>
            <a:endParaRPr lang="de-DE"/>
          </a:p>
        </p:txBody>
      </p:sp>
      <p:pic>
        <p:nvPicPr>
          <p:cNvPr id="5" name="Bild 4"/>
          <p:cNvPicPr>
            <a:picLocks noChangeAspect="1"/>
          </p:cNvPicPr>
          <p:nvPr/>
        </p:nvPicPr>
        <p:blipFill rotWithShape="1">
          <a:blip r:embed="rId2"/>
          <a:srcRect l="46462"/>
          <a:stretch/>
        </p:blipFill>
        <p:spPr>
          <a:xfrm>
            <a:off x="2124236" y="3806967"/>
            <a:ext cx="4895528" cy="3188511"/>
          </a:xfrm>
          <a:prstGeom prst="rect">
            <a:avLst/>
          </a:prstGeom>
        </p:spPr>
      </p:pic>
    </p:spTree>
    <p:extLst>
      <p:ext uri="{BB962C8B-B14F-4D97-AF65-F5344CB8AC3E}">
        <p14:creationId xmlns:p14="http://schemas.microsoft.com/office/powerpoint/2010/main" val="1152436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pic>
        <p:nvPicPr>
          <p:cNvPr id="4" name="Grafik 3"/>
          <p:cNvPicPr>
            <a:picLocks noChangeAspect="1"/>
          </p:cNvPicPr>
          <p:nvPr/>
        </p:nvPicPr>
        <p:blipFill>
          <a:blip r:embed="rId2"/>
          <a:stretch>
            <a:fillRect/>
          </a:stretch>
        </p:blipFill>
        <p:spPr>
          <a:xfrm>
            <a:off x="0" y="1"/>
            <a:ext cx="4778925" cy="3574636"/>
          </a:xfrm>
          <a:prstGeom prst="rect">
            <a:avLst/>
          </a:prstGeom>
        </p:spPr>
      </p:pic>
      <p:pic>
        <p:nvPicPr>
          <p:cNvPr id="5" name="Grafik 4"/>
          <p:cNvPicPr>
            <a:picLocks noChangeAspect="1"/>
          </p:cNvPicPr>
          <p:nvPr/>
        </p:nvPicPr>
        <p:blipFill>
          <a:blip r:embed="rId3"/>
          <a:stretch>
            <a:fillRect/>
          </a:stretch>
        </p:blipFill>
        <p:spPr>
          <a:xfrm>
            <a:off x="4572000" y="-17464"/>
            <a:ext cx="4709952" cy="2667528"/>
          </a:xfrm>
          <a:prstGeom prst="rect">
            <a:avLst/>
          </a:prstGeom>
        </p:spPr>
      </p:pic>
      <p:pic>
        <p:nvPicPr>
          <p:cNvPr id="6" name="Grafik 5"/>
          <p:cNvPicPr>
            <a:picLocks noChangeAspect="1"/>
          </p:cNvPicPr>
          <p:nvPr/>
        </p:nvPicPr>
        <p:blipFill>
          <a:blip r:embed="rId4"/>
          <a:stretch>
            <a:fillRect/>
          </a:stretch>
        </p:blipFill>
        <p:spPr>
          <a:xfrm>
            <a:off x="3923927" y="3574636"/>
            <a:ext cx="5003557" cy="3288817"/>
          </a:xfrm>
          <a:prstGeom prst="rect">
            <a:avLst/>
          </a:prstGeom>
        </p:spPr>
      </p:pic>
    </p:spTree>
    <p:extLst>
      <p:ext uri="{BB962C8B-B14F-4D97-AF65-F5344CB8AC3E}">
        <p14:creationId xmlns:p14="http://schemas.microsoft.com/office/powerpoint/2010/main" val="3862707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Elision apostrophe</a:t>
            </a:r>
          </a:p>
        </p:txBody>
      </p:sp>
      <p:sp>
        <p:nvSpPr>
          <p:cNvPr id="3" name="Inhaltsplatzhalter 2"/>
          <p:cNvSpPr>
            <a:spLocks noGrp="1"/>
          </p:cNvSpPr>
          <p:nvPr>
            <p:ph idx="1"/>
          </p:nvPr>
        </p:nvSpPr>
        <p:spPr/>
        <p:txBody>
          <a:bodyPr>
            <a:normAutofit/>
          </a:bodyPr>
          <a:lstStyle/>
          <a:p>
            <a:r>
              <a:rPr lang="de-DE" sz="2800"/>
              <a:t>The elision apostrophe is a so-called syngrapheme </a:t>
            </a:r>
            <a:r>
              <a:rPr lang="de-DE" sz="2800">
                <a:sym typeface="Wingdings" pitchFamily="2" charset="2"/>
              </a:rPr>
              <a:t> marks omission of elements in a word</a:t>
            </a:r>
          </a:p>
          <a:p>
            <a:r>
              <a:rPr lang="de-DE" sz="2800">
                <a:sym typeface="Wingdings" pitchFamily="2" charset="2"/>
              </a:rPr>
              <a:t>Usually vowels are subject to elision</a:t>
            </a:r>
          </a:p>
          <a:p>
            <a:r>
              <a:rPr lang="de-DE" sz="2800">
                <a:sym typeface="Wingdings" pitchFamily="2" charset="2"/>
              </a:rPr>
              <a:t>consonants are omitted rarely – if so, usually in combination with vowels: </a:t>
            </a:r>
            <a:r>
              <a:rPr lang="de-DE" sz="2800" i="1">
                <a:sym typeface="Wingdings" pitchFamily="2" charset="2"/>
              </a:rPr>
              <a:t>für den &gt; für'n</a:t>
            </a:r>
            <a:endParaRPr lang="de-DE" sz="2800"/>
          </a:p>
          <a:p>
            <a:r>
              <a:rPr lang="de-DE" sz="2800"/>
              <a:t>Elisions can be word-initial, word-medial, or word-final</a:t>
            </a:r>
          </a:p>
          <a:p>
            <a:endParaRPr lang="de-DE" sz="2800"/>
          </a:p>
          <a:p>
            <a:endParaRPr lang="de-DE" sz="2800"/>
          </a:p>
          <a:p>
            <a:endParaRPr lang="de-DE" sz="2800"/>
          </a:p>
          <a:p>
            <a:endParaRPr lang="de-DE" sz="2800"/>
          </a:p>
        </p:txBody>
      </p:sp>
      <p:sp>
        <p:nvSpPr>
          <p:cNvPr id="4" name="Textfeld 3"/>
          <p:cNvSpPr txBox="1"/>
          <p:nvPr/>
        </p:nvSpPr>
        <p:spPr>
          <a:xfrm>
            <a:off x="5148064" y="6126163"/>
            <a:ext cx="3816424" cy="369332"/>
          </a:xfrm>
          <a:prstGeom prst="rect">
            <a:avLst/>
          </a:prstGeom>
          <a:noFill/>
        </p:spPr>
        <p:txBody>
          <a:bodyPr wrap="square" rtlCol="0">
            <a:spAutoFit/>
          </a:bodyPr>
          <a:lstStyle/>
          <a:p>
            <a:pPr algn="r"/>
            <a:r>
              <a:rPr lang="de-DE"/>
              <a:t>(aus Klein 2006)</a:t>
            </a:r>
          </a:p>
        </p:txBody>
      </p:sp>
    </p:spTree>
    <p:extLst>
      <p:ext uri="{BB962C8B-B14F-4D97-AF65-F5344CB8AC3E}">
        <p14:creationId xmlns:p14="http://schemas.microsoft.com/office/powerpoint/2010/main" val="132231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Elision apostrophe</a:t>
            </a:r>
          </a:p>
        </p:txBody>
      </p:sp>
      <p:sp>
        <p:nvSpPr>
          <p:cNvPr id="3" name="Inhaltsplatzhalter 2"/>
          <p:cNvSpPr>
            <a:spLocks noGrp="1"/>
          </p:cNvSpPr>
          <p:nvPr>
            <p:ph idx="1"/>
          </p:nvPr>
        </p:nvSpPr>
        <p:spPr/>
        <p:txBody>
          <a:bodyPr/>
          <a:lstStyle/>
          <a:p>
            <a:r>
              <a:rPr lang="de-DE"/>
              <a:t>Elision is, first and foremost, a phonological phenomenon</a:t>
            </a:r>
          </a:p>
          <a:p>
            <a:r>
              <a:rPr lang="de-DE"/>
              <a:t>Elision apostrophes stand for omitted sounds </a:t>
            </a:r>
            <a:r>
              <a:rPr lang="de-DE">
                <a:sym typeface="Wingdings" pitchFamily="2" charset="2"/>
              </a:rPr>
              <a:t> phonographic representation</a:t>
            </a:r>
            <a:endParaRPr lang="de-DE"/>
          </a:p>
        </p:txBody>
      </p:sp>
      <p:sp>
        <p:nvSpPr>
          <p:cNvPr id="4" name="Textfeld 3"/>
          <p:cNvSpPr txBox="1"/>
          <p:nvPr/>
        </p:nvSpPr>
        <p:spPr>
          <a:xfrm>
            <a:off x="5148064" y="6126163"/>
            <a:ext cx="3816424" cy="369332"/>
          </a:xfrm>
          <a:prstGeom prst="rect">
            <a:avLst/>
          </a:prstGeom>
          <a:noFill/>
        </p:spPr>
        <p:txBody>
          <a:bodyPr wrap="square" rtlCol="0">
            <a:spAutoFit/>
          </a:bodyPr>
          <a:lstStyle/>
          <a:p>
            <a:pPr algn="r"/>
            <a:r>
              <a:rPr lang="de-DE"/>
              <a:t>(vgl. Klein 2006)</a:t>
            </a:r>
          </a:p>
        </p:txBody>
      </p:sp>
    </p:spTree>
    <p:extLst>
      <p:ext uri="{BB962C8B-B14F-4D97-AF65-F5344CB8AC3E}">
        <p14:creationId xmlns:p14="http://schemas.microsoft.com/office/powerpoint/2010/main" val="218535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odu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9729</TotalTime>
  <Words>2716</Words>
  <Application>Microsoft Macintosh PowerPoint</Application>
  <PresentationFormat>On-screen Show (4:3)</PresentationFormat>
  <Paragraphs>287</Paragraphs>
  <Slides>52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Corbel</vt:lpstr>
      <vt:lpstr>Wingdings</vt:lpstr>
      <vt:lpstr>Larissa-Design</vt:lpstr>
      <vt:lpstr>German Text Archive / DWDS &amp; Case Studies</vt:lpstr>
      <vt:lpstr>Plan for today</vt:lpstr>
      <vt:lpstr>Some example studies</vt:lpstr>
      <vt:lpstr>Example studies</vt:lpstr>
      <vt:lpstr>PowerPoint Presentation</vt:lpstr>
      <vt:lpstr>Apostrophe (Scherer 2013)</vt:lpstr>
      <vt:lpstr>PowerPoint Presentation</vt:lpstr>
      <vt:lpstr>Elision apostrophe</vt:lpstr>
      <vt:lpstr>Elision apostrophe</vt:lpstr>
      <vt:lpstr>From phonographic to morphographic apostrophe</vt:lpstr>
      <vt:lpstr>Results</vt:lpstr>
      <vt:lpstr>Results</vt:lpstr>
      <vt:lpstr>Apostrophe in the DTA</vt:lpstr>
      <vt:lpstr>Apostrophe in the DTA</vt:lpstr>
      <vt:lpstr>Morphographic apostrophe in the DTA</vt:lpstr>
      <vt:lpstr>Development of genitive apostrophe</vt:lpstr>
      <vt:lpstr>Wrap-up on genitives</vt:lpstr>
      <vt:lpstr>PowerPoint Presentation</vt:lpstr>
      <vt:lpstr>Word-formation change: -gate</vt:lpstr>
      <vt:lpstr>-gate as an onymic confix</vt:lpstr>
      <vt:lpstr>-gate as a confix</vt:lpstr>
      <vt:lpstr>Confix vs. affixoid</vt:lpstr>
      <vt:lpstr>-gate as an onymic concept</vt:lpstr>
      <vt:lpstr>Examples (from Wortwarte)</vt:lpstr>
      <vt:lpstr>Development</vt:lpstr>
      <vt:lpstr>Example</vt:lpstr>
      <vt:lpstr>Meaning shift of -gate</vt:lpstr>
      <vt:lpstr>"X-phemism mill"</vt:lpstr>
      <vt:lpstr>Expressivity</vt:lpstr>
      <vt:lpstr>Expressivity</vt:lpstr>
      <vt:lpstr>DWDS &amp; DTA</vt:lpstr>
      <vt:lpstr>German text archive</vt:lpstr>
      <vt:lpstr>German Text Archive</vt:lpstr>
      <vt:lpstr>German Text Archive</vt:lpstr>
      <vt:lpstr>German Text Archive</vt:lpstr>
      <vt:lpstr>German Text Archive / DWDS</vt:lpstr>
      <vt:lpstr>Examples</vt:lpstr>
      <vt:lpstr>PowerPoint Presentation</vt:lpstr>
      <vt:lpstr>D* (Dstar)</vt:lpstr>
      <vt:lpstr>D* (Dstar)</vt:lpstr>
      <vt:lpstr>D* (Dstar)</vt:lpstr>
      <vt:lpstr>D* (Dstar)</vt:lpstr>
      <vt:lpstr>D* (Dstar)</vt:lpstr>
      <vt:lpstr>The mother of all (German) corpora: DeReKo</vt:lpstr>
      <vt:lpstr>DeReKo</vt:lpstr>
      <vt:lpstr>Create virtual corpora</vt:lpstr>
      <vt:lpstr>The concept of DeReKo</vt:lpstr>
      <vt:lpstr>Terminology</vt:lpstr>
      <vt:lpstr>DeReKo</vt:lpstr>
      <vt:lpstr>Regular expressions in COSMAS</vt:lpstr>
      <vt:lpstr>Annotation of COSMAS</vt:lpstr>
      <vt:lpstr>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Historische Syntax: Einführung</dc:title>
  <dc:creator>Stefan Hartmann</dc:creator>
  <cp:lastModifiedBy>Stefan Hartmann</cp:lastModifiedBy>
  <cp:revision>760</cp:revision>
  <dcterms:modified xsi:type="dcterms:W3CDTF">2024-03-18T13:25:49Z</dcterms:modified>
</cp:coreProperties>
</file>